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34"/>
  </p:notesMasterIdLst>
  <p:sldIdLst>
    <p:sldId id="256" r:id="rId2"/>
    <p:sldId id="257" r:id="rId3"/>
    <p:sldId id="259" r:id="rId4"/>
    <p:sldId id="262" r:id="rId5"/>
    <p:sldId id="287"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6699"/>
    <a:srgbClr val="FF3300"/>
    <a:srgbClr val="FF99CC"/>
    <a:srgbClr val="FF9966"/>
    <a:srgbClr val="FFCC66"/>
    <a:srgbClr val="FFFF66"/>
    <a:srgbClr val="FFCC99"/>
    <a:srgbClr val="FFFF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10" d="100"/>
          <a:sy n="110" d="100"/>
        </p:scale>
        <p:origin x="57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9A49C7-4100-4D7B-989C-AE83749DBEBD}" type="datetimeFigureOut">
              <a:rPr kumimoji="1" lang="ja-JP" altLang="en-US" smtClean="0"/>
              <a:t>2023/3/29</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694EB6-BBE2-44BD-A4A1-058914CFC4CD}" type="slidenum">
              <a:rPr kumimoji="1" lang="ja-JP" altLang="en-US" smtClean="0"/>
              <a:t>‹#›</a:t>
            </a:fld>
            <a:endParaRPr kumimoji="1" lang="ja-JP" altLang="en-US"/>
          </a:p>
        </p:txBody>
      </p:sp>
    </p:spTree>
    <p:extLst>
      <p:ext uri="{BB962C8B-B14F-4D97-AF65-F5344CB8AC3E}">
        <p14:creationId xmlns:p14="http://schemas.microsoft.com/office/powerpoint/2010/main" val="4061625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オーラルフレイルは、「口の機能の虚弱」を表す言葉です。普段の生活を振り返り、口まわりのささいな変化に思い当たるものはありませんか？</a:t>
            </a:r>
            <a:endParaRPr kumimoji="1" lang="en-US" altLang="ja-JP"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2</a:t>
            </a:fld>
            <a:endParaRPr kumimoji="1" lang="ja-JP" altLang="en-US"/>
          </a:p>
        </p:txBody>
      </p:sp>
    </p:spTree>
    <p:extLst>
      <p:ext uri="{BB962C8B-B14F-4D97-AF65-F5344CB8AC3E}">
        <p14:creationId xmlns:p14="http://schemas.microsoft.com/office/powerpoint/2010/main" val="264897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かむための筋肉である咀嚼筋の代表は、咬筋と側頭筋。よくかんで食べることで筋肉を動かし、記憶力・思考力・集中力も高めましょう。</a:t>
            </a:r>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12</a:t>
            </a:fld>
            <a:endParaRPr kumimoji="1" lang="ja-JP" altLang="en-US"/>
          </a:p>
        </p:txBody>
      </p:sp>
    </p:spTree>
    <p:extLst>
      <p:ext uri="{BB962C8B-B14F-4D97-AF65-F5344CB8AC3E}">
        <p14:creationId xmlns:p14="http://schemas.microsoft.com/office/powerpoint/2010/main" val="36545556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早食いが癖になっている人は要注意です。肥満やメタボリックシンドロームの原因のひとつとも言われています</a:t>
            </a:r>
            <a:r>
              <a:rPr kumimoji="1" lang="ja-JP" altLang="en-US" dirty="0" smtClean="0"/>
              <a:t>。</a:t>
            </a:r>
            <a:r>
              <a:rPr kumimoji="1" lang="ja-JP" altLang="en-US" sz="1200" b="0" i="0" kern="1200" dirty="0" smtClean="0">
                <a:solidFill>
                  <a:schemeClr val="tx1"/>
                </a:solidFill>
                <a:effectLst/>
                <a:latin typeface="+mn-lt"/>
                <a:ea typeface="+mn-ea"/>
                <a:cs typeface="+mn-cs"/>
              </a:rPr>
              <a:t>よく噛んで食べることは、肥満防止に効果的なだけでなく、唾液の分泌が増えて口腔内の健康を保ったり、脳細胞の働きを活発にしたりすることにもつながります。</a:t>
            </a:r>
            <a:endParaRPr kumimoji="1" lang="ja-JP" altLang="en-US"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13</a:t>
            </a:fld>
            <a:endParaRPr kumimoji="1" lang="ja-JP" altLang="en-US"/>
          </a:p>
        </p:txBody>
      </p:sp>
    </p:spTree>
    <p:extLst>
      <p:ext uri="{BB962C8B-B14F-4D97-AF65-F5344CB8AC3E}">
        <p14:creationId xmlns:p14="http://schemas.microsoft.com/office/powerpoint/2010/main" val="2251396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飲み込む機能が衰えると、食道を通るはずの食べ物やだ液が誤って気管に入ってしまう「誤嚥」のリスクが高まります。誤嚥性肺炎を予防し、安全に食べることができるように、飲み込む力を鍛えましょう。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15</a:t>
            </a:fld>
            <a:endParaRPr kumimoji="1" lang="ja-JP" altLang="en-US"/>
          </a:p>
        </p:txBody>
      </p:sp>
    </p:spTree>
    <p:extLst>
      <p:ext uri="{BB962C8B-B14F-4D97-AF65-F5344CB8AC3E}">
        <p14:creationId xmlns:p14="http://schemas.microsoft.com/office/powerpoint/2010/main" val="3587240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292938"/>
                </a:solidFill>
                <a:effectLst/>
                <a:latin typeface="Noto Sans JP"/>
              </a:rPr>
              <a:t>食べ物や飲み物、あるいは唾液などを飲み込むことを嚥下といいます。健康な人であれば、嚥下すると口から食道を通って胃に入っていきます。しかし嚥下機能が低下すると、食べ物などが口から気管に入ってしまいます。これが誤嚥です。誤嚥性肺炎は、細菌が唾液や食べ物などと一緒に誤嚥され、気管支や肺に入ることで発症する疾患です。</a:t>
            </a:r>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16</a:t>
            </a:fld>
            <a:endParaRPr kumimoji="1" lang="ja-JP" altLang="en-US"/>
          </a:p>
        </p:txBody>
      </p:sp>
    </p:spTree>
    <p:extLst>
      <p:ext uri="{BB962C8B-B14F-4D97-AF65-F5344CB8AC3E}">
        <p14:creationId xmlns:p14="http://schemas.microsoft.com/office/powerpoint/2010/main" val="3176131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666666"/>
                </a:solidFill>
                <a:effectLst/>
                <a:latin typeface="Verdana" panose="020B0604030504040204" pitchFamily="34" charset="0"/>
              </a:rPr>
              <a:t>反復唾液嚥下テスト（</a:t>
            </a:r>
            <a:r>
              <a:rPr lang="en-US" altLang="ja-JP" b="0" i="0" dirty="0">
                <a:solidFill>
                  <a:srgbClr val="666666"/>
                </a:solidFill>
                <a:effectLst/>
                <a:latin typeface="Verdana" panose="020B0604030504040204" pitchFamily="34" charset="0"/>
              </a:rPr>
              <a:t>Repetitive saliva swallowing test , RSST</a:t>
            </a:r>
            <a:r>
              <a:rPr lang="ja-JP" altLang="en-US" b="0" i="0" dirty="0">
                <a:solidFill>
                  <a:srgbClr val="666666"/>
                </a:solidFill>
                <a:effectLst/>
                <a:latin typeface="Verdana" panose="020B0604030504040204" pitchFamily="34" charset="0"/>
              </a:rPr>
              <a:t>）は、家庭でも簡単に実践できる、安全な嚥下障害のスクリーニングテストです。（ストップウォッチを準備）</a:t>
            </a:r>
            <a:endParaRPr lang="en-US" altLang="ja-JP" b="0" i="0" dirty="0">
              <a:solidFill>
                <a:srgbClr val="666666"/>
              </a:solidFill>
              <a:effectLst/>
              <a:latin typeface="Verdana" panose="020B0604030504040204" pitchFamily="34" charset="0"/>
            </a:endParaRPr>
          </a:p>
          <a:p>
            <a:r>
              <a:rPr lang="ja-JP" altLang="en-US" b="0" i="0" dirty="0">
                <a:solidFill>
                  <a:srgbClr val="333333"/>
                </a:solidFill>
                <a:effectLst/>
                <a:latin typeface="游ゴシック" panose="020B0400000000000000" pitchFamily="50" charset="-128"/>
                <a:ea typeface="游ゴシック" panose="020B0400000000000000" pitchFamily="50" charset="-128"/>
              </a:rPr>
              <a:t>中指で喉仏を軽く押さえた状態のまま、</a:t>
            </a:r>
            <a:r>
              <a:rPr lang="en-US" altLang="ja-JP" b="0" i="0" dirty="0">
                <a:solidFill>
                  <a:srgbClr val="333333"/>
                </a:solidFill>
                <a:effectLst/>
                <a:latin typeface="游ゴシック" panose="020B0400000000000000" pitchFamily="50" charset="-128"/>
                <a:ea typeface="游ゴシック" panose="020B0400000000000000" pitchFamily="50" charset="-128"/>
              </a:rPr>
              <a:t>30</a:t>
            </a:r>
            <a:r>
              <a:rPr lang="ja-JP" altLang="en-US" b="0" i="0" dirty="0">
                <a:solidFill>
                  <a:srgbClr val="333333"/>
                </a:solidFill>
                <a:effectLst/>
                <a:latin typeface="游ゴシック" panose="020B0400000000000000" pitchFamily="50" charset="-128"/>
                <a:ea typeface="游ゴシック" panose="020B0400000000000000" pitchFamily="50" charset="-128"/>
              </a:rPr>
              <a:t>秒間唾液を飲み続け、連続して何回ゴックンと飲み込めるか</a:t>
            </a:r>
            <a:r>
              <a:rPr lang="en-US" altLang="ja-JP" b="0" i="0" dirty="0">
                <a:solidFill>
                  <a:srgbClr val="333333"/>
                </a:solidFill>
                <a:effectLst/>
                <a:latin typeface="游ゴシック" panose="020B0400000000000000" pitchFamily="50" charset="-128"/>
                <a:ea typeface="游ゴシック" panose="020B0400000000000000" pitchFamily="50" charset="-128"/>
              </a:rPr>
              <a:t>(</a:t>
            </a:r>
            <a:r>
              <a:rPr lang="ja-JP" altLang="en-US" b="0" i="0" dirty="0">
                <a:solidFill>
                  <a:srgbClr val="333333"/>
                </a:solidFill>
                <a:effectLst/>
                <a:latin typeface="游ゴシック" panose="020B0400000000000000" pitchFamily="50" charset="-128"/>
                <a:ea typeface="游ゴシック" panose="020B0400000000000000" pitchFamily="50" charset="-128"/>
              </a:rPr>
              <a:t>嚥下反射</a:t>
            </a:r>
            <a:r>
              <a:rPr lang="en-US" altLang="ja-JP" b="0" i="0" dirty="0">
                <a:solidFill>
                  <a:srgbClr val="333333"/>
                </a:solidFill>
                <a:effectLst/>
                <a:latin typeface="游ゴシック" panose="020B0400000000000000" pitchFamily="50" charset="-128"/>
                <a:ea typeface="游ゴシック" panose="020B0400000000000000" pitchFamily="50" charset="-128"/>
              </a:rPr>
              <a:t>)</a:t>
            </a:r>
            <a:r>
              <a:rPr lang="ja-JP" altLang="en-US" b="0" i="0" dirty="0">
                <a:solidFill>
                  <a:srgbClr val="333333"/>
                </a:solidFill>
                <a:effectLst/>
                <a:latin typeface="游ゴシック" panose="020B0400000000000000" pitchFamily="50" charset="-128"/>
                <a:ea typeface="游ゴシック" panose="020B0400000000000000" pitchFamily="50" charset="-128"/>
              </a:rPr>
              <a:t>を確認します。喉仏が中指をしっかりと乗り越えた場合のみを有効としてカウントし、</a:t>
            </a:r>
            <a:r>
              <a:rPr lang="en-US" altLang="ja-JP" b="0" i="0" dirty="0">
                <a:solidFill>
                  <a:srgbClr val="333333"/>
                </a:solidFill>
                <a:effectLst/>
                <a:latin typeface="游ゴシック" panose="020B0400000000000000" pitchFamily="50" charset="-128"/>
                <a:ea typeface="游ゴシック" panose="020B0400000000000000" pitchFamily="50" charset="-128"/>
              </a:rPr>
              <a:t>3</a:t>
            </a:r>
            <a:r>
              <a:rPr lang="ja-JP" altLang="en-US" b="0" i="0" dirty="0">
                <a:solidFill>
                  <a:srgbClr val="333333"/>
                </a:solidFill>
                <a:effectLst/>
                <a:latin typeface="游ゴシック" panose="020B0400000000000000" pitchFamily="50" charset="-128"/>
                <a:ea typeface="游ゴシック" panose="020B0400000000000000" pitchFamily="50" charset="-128"/>
              </a:rPr>
              <a:t>回以上であれば正常です。</a:t>
            </a:r>
            <a:r>
              <a:rPr lang="en-US" altLang="ja-JP" b="0" i="0" dirty="0">
                <a:solidFill>
                  <a:srgbClr val="333333"/>
                </a:solidFill>
                <a:effectLst/>
                <a:latin typeface="游ゴシック" panose="020B0400000000000000" pitchFamily="50" charset="-128"/>
                <a:ea typeface="游ゴシック" panose="020B0400000000000000" pitchFamily="50" charset="-128"/>
              </a:rPr>
              <a:t>3</a:t>
            </a:r>
            <a:r>
              <a:rPr lang="ja-JP" altLang="en-US" b="0" i="0" dirty="0">
                <a:solidFill>
                  <a:srgbClr val="333333"/>
                </a:solidFill>
                <a:effectLst/>
                <a:latin typeface="游ゴシック" panose="020B0400000000000000" pitchFamily="50" charset="-128"/>
                <a:ea typeface="游ゴシック" panose="020B0400000000000000" pitchFamily="50" charset="-128"/>
              </a:rPr>
              <a:t>回未満の場合は、嚥下機能に障がいがある可能性があると判断されるため、より精密な検査が必要です。</a:t>
            </a:r>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17</a:t>
            </a:fld>
            <a:endParaRPr kumimoji="1" lang="ja-JP" altLang="en-US"/>
          </a:p>
        </p:txBody>
      </p:sp>
    </p:spTree>
    <p:extLst>
      <p:ext uri="{BB962C8B-B14F-4D97-AF65-F5344CB8AC3E}">
        <p14:creationId xmlns:p14="http://schemas.microsoft.com/office/powerpoint/2010/main" val="276638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飲み込むための筋肉をトレーニングしましょう。</a:t>
            </a:r>
            <a:r>
              <a:rPr lang="ja-JP" altLang="en-US" b="0" i="0" dirty="0">
                <a:solidFill>
                  <a:srgbClr val="333333"/>
                </a:solidFill>
                <a:effectLst/>
                <a:latin typeface="Noto Sans JP"/>
              </a:rPr>
              <a:t>食べ物をかむ時は、舌と頬が協調</a:t>
            </a:r>
            <a:r>
              <a:rPr lang="ja-JP" altLang="en-US" b="0" i="0" dirty="0" smtClean="0">
                <a:solidFill>
                  <a:srgbClr val="333333"/>
                </a:solidFill>
                <a:effectLst/>
                <a:latin typeface="Noto Sans JP"/>
              </a:rPr>
              <a:t>して動き、</a:t>
            </a:r>
            <a:r>
              <a:rPr lang="ja-JP" altLang="en-US" b="0" i="0" dirty="0" smtClean="0">
                <a:solidFill>
                  <a:srgbClr val="333333"/>
                </a:solidFill>
                <a:effectLst/>
                <a:latin typeface="Noto Sans JP"/>
              </a:rPr>
              <a:t>唇まわりの口</a:t>
            </a:r>
            <a:r>
              <a:rPr lang="ja-JP" altLang="en-US" b="0" i="0" dirty="0">
                <a:solidFill>
                  <a:srgbClr val="333333"/>
                </a:solidFill>
                <a:effectLst/>
                <a:latin typeface="Noto Sans JP"/>
              </a:rPr>
              <a:t>輪筋が働くことで食べこぼしを防ぎます。舌を上下左右に動かす力は、食塊を正しく嚙める位置に移動させ咽頭に送り込み、口腔内残渣を少なくするなど非常に重要です。</a:t>
            </a:r>
            <a:endParaRPr kumimoji="1" lang="ja-JP" altLang="en-US"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18</a:t>
            </a:fld>
            <a:endParaRPr kumimoji="1" lang="ja-JP" altLang="en-US"/>
          </a:p>
        </p:txBody>
      </p:sp>
    </p:spTree>
    <p:extLst>
      <p:ext uri="{BB962C8B-B14F-4D97-AF65-F5344CB8AC3E}">
        <p14:creationId xmlns:p14="http://schemas.microsoft.com/office/powerpoint/2010/main" val="2056401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191919"/>
                </a:solidFill>
                <a:effectLst/>
                <a:latin typeface="fot-tsukuardgothic-std"/>
              </a:rPr>
              <a:t>おでこ体操は・頭上げ体操は、喉頭挙上に関わる筋の筋力強化とともに食道入口部の開大も促し、食べ物の通過促進と咽頭部での残留を減少させます。喉仏の辺りに力が入っていることを意識して行い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19</a:t>
            </a:fld>
            <a:endParaRPr kumimoji="1" lang="ja-JP" altLang="en-US"/>
          </a:p>
        </p:txBody>
      </p:sp>
    </p:spTree>
    <p:extLst>
      <p:ext uri="{BB962C8B-B14F-4D97-AF65-F5344CB8AC3E}">
        <p14:creationId xmlns:p14="http://schemas.microsoft.com/office/powerpoint/2010/main" val="2020712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93030"/>
                </a:solidFill>
                <a:effectLst/>
                <a:latin typeface="helvetica" panose="020B0604020202020204" pitchFamily="34" charset="0"/>
              </a:rPr>
              <a:t>口に入れた食べ物をかみ砕いた後、飲み込みやすいように一塊にするには唾液が必要です。また、食べ物の味は唾液に混ざり味蕾で感じることができます。唾液が不十分であると、食べ物の味を薄く感じたり、感じられなかったりすることがあります。食事の前に唾液分泌を促すことで、</a:t>
            </a:r>
            <a:r>
              <a:rPr lang="ja-JP" altLang="en-US" b="0" i="0" u="none" dirty="0">
                <a:solidFill>
                  <a:srgbClr val="293030"/>
                </a:solidFill>
                <a:effectLst/>
                <a:latin typeface="helvetica" panose="020B0604020202020204" pitchFamily="34" charset="0"/>
              </a:rPr>
              <a:t>食塊形成を助け、味を感じやすくする</a:t>
            </a:r>
            <a:r>
              <a:rPr lang="ja-JP" altLang="en-US" b="0" i="0" dirty="0">
                <a:solidFill>
                  <a:srgbClr val="293030"/>
                </a:solidFill>
                <a:effectLst/>
                <a:latin typeface="helvetica" panose="020B0604020202020204" pitchFamily="34" charset="0"/>
              </a:rPr>
              <a:t>効果があります。</a:t>
            </a:r>
          </a:p>
          <a:p>
            <a:pPr algn="l"/>
            <a:endParaRPr lang="ja-JP" altLang="en-US" b="0" i="0" dirty="0">
              <a:solidFill>
                <a:srgbClr val="293030"/>
              </a:solidFill>
              <a:effectLst/>
              <a:latin typeface="helvetica" panose="020B0604020202020204" pitchFamily="34" charset="0"/>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20</a:t>
            </a:fld>
            <a:endParaRPr kumimoji="1" lang="ja-JP" altLang="en-US"/>
          </a:p>
        </p:txBody>
      </p:sp>
    </p:spTree>
    <p:extLst>
      <p:ext uri="{BB962C8B-B14F-4D97-AF65-F5344CB8AC3E}">
        <p14:creationId xmlns:p14="http://schemas.microsoft.com/office/powerpoint/2010/main" val="1745875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r>
              <a:rPr lang="ja-JP" altLang="en-US" b="0" i="0" dirty="0">
                <a:solidFill>
                  <a:srgbClr val="333333"/>
                </a:solidFill>
                <a:effectLst/>
                <a:latin typeface="メイリオ" panose="020B0604030504040204" pitchFamily="50" charset="-128"/>
                <a:ea typeface="メイリオ" panose="020B0604030504040204" pitchFamily="50" charset="-128"/>
              </a:rPr>
              <a:t>パ・タ・カ・ラの音には、それぞれの音を発音するのに使う筋肉があり、これらの筋肉は食べたり飲み込んだりする機能と密接に関係しています。</a:t>
            </a:r>
            <a:r>
              <a:rPr lang="ja-JP" altLang="en-US" b="0" i="0" dirty="0">
                <a:solidFill>
                  <a:srgbClr val="191919"/>
                </a:solidFill>
                <a:effectLst/>
                <a:latin typeface="fot-tsukuardgothic-std"/>
              </a:rPr>
              <a:t>口を大きく動かしてハッキリと発音することがポイントです。</a:t>
            </a:r>
            <a:endParaRPr lang="ja-JP" altLang="en-US" b="0" i="0" dirty="0">
              <a:solidFill>
                <a:srgbClr val="333333"/>
              </a:solidFill>
              <a:effectLst/>
              <a:latin typeface="メイリオ" panose="020B0604030504040204" pitchFamily="50" charset="-128"/>
              <a:ea typeface="メイリオ" panose="020B0604030504040204" pitchFamily="50" charset="-128"/>
            </a:endParaRPr>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21</a:t>
            </a:fld>
            <a:endParaRPr kumimoji="1" lang="ja-JP" altLang="en-US"/>
          </a:p>
        </p:txBody>
      </p:sp>
    </p:spTree>
    <p:extLst>
      <p:ext uri="{BB962C8B-B14F-4D97-AF65-F5344CB8AC3E}">
        <p14:creationId xmlns:p14="http://schemas.microsoft.com/office/powerpoint/2010/main" val="1463384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磨きにより歯垢（プラーク）を取り除くことは、むし歯や歯周病、口臭などの口の中のトラブルだけでなく、風邪などの感染症予防にもなります。正しい歯磨きで口の中を清潔にして、元気に気持ちよく過ごし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23</a:t>
            </a:fld>
            <a:endParaRPr kumimoji="1" lang="ja-JP" altLang="en-US"/>
          </a:p>
        </p:txBody>
      </p:sp>
    </p:spTree>
    <p:extLst>
      <p:ext uri="{BB962C8B-B14F-4D97-AF65-F5344CB8AC3E}">
        <p14:creationId xmlns:p14="http://schemas.microsoft.com/office/powerpoint/2010/main" val="2362877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高齢期になり心身の機能や活力が衰え、虚弱になった状態をフレイルと呼びます。フレイルは健康と要介護状態の中間の状態であり、身体の衰えだけでなく、心や社会性の衰えも含みます</a:t>
            </a:r>
            <a:r>
              <a:rPr kumimoji="1" lang="ja-JP" altLang="en-US" dirty="0" smtClean="0"/>
              <a:t>。口</a:t>
            </a:r>
            <a:r>
              <a:rPr kumimoji="1" lang="ja-JP" altLang="en-US" dirty="0"/>
              <a:t>まわりのささいな変化に早めに気付き、日常生活を見直すなど正しい対策を行えば、フレイルを抑制し、健康な状態に戻すことができます</a:t>
            </a:r>
            <a:r>
              <a:rPr kumimoji="1" lang="ja-JP" altLang="en-US" dirty="0" smtClean="0"/>
              <a:t>。オーラルフレイル</a:t>
            </a:r>
            <a:r>
              <a:rPr kumimoji="1" lang="ja-JP" altLang="en-US" dirty="0"/>
              <a:t>は近い未来に全身が衰えるサイン</a:t>
            </a:r>
            <a:r>
              <a:rPr kumimoji="1" lang="ja-JP" altLang="en-US" dirty="0" smtClean="0"/>
              <a:t>ですので、食べる</a:t>
            </a:r>
            <a:r>
              <a:rPr kumimoji="1" lang="ja-JP" altLang="en-US" dirty="0"/>
              <a:t>機能の低下から心身の機能の低下につながる悪循環に陥らないよう、オーラルフレイル対策を始めましょう。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3</a:t>
            </a:fld>
            <a:endParaRPr kumimoji="1" lang="ja-JP" altLang="en-US"/>
          </a:p>
        </p:txBody>
      </p:sp>
    </p:spTree>
    <p:extLst>
      <p:ext uri="{BB962C8B-B14F-4D97-AF65-F5344CB8AC3E}">
        <p14:creationId xmlns:p14="http://schemas.microsoft.com/office/powerpoint/2010/main" val="2760597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ヒラギノ角ゴ Pro W3"/>
              </a:rPr>
              <a:t>プラークとは、歯の表面に付着している細菌の塊です。歯以外にも清掃が不十分な入れ歯や舌の表面などにも付着します</a:t>
            </a:r>
            <a:r>
              <a:rPr lang="ja-JP" altLang="en-US" b="0" i="0" dirty="0" smtClean="0">
                <a:solidFill>
                  <a:srgbClr val="333333"/>
                </a:solidFill>
                <a:effectLst/>
                <a:latin typeface="ヒラギノ角ゴ Pro W3"/>
              </a:rPr>
              <a:t>。歯垢が</a:t>
            </a:r>
            <a:r>
              <a:rPr lang="ja-JP" altLang="en-US" b="0" i="0" dirty="0">
                <a:solidFill>
                  <a:srgbClr val="333333"/>
                </a:solidFill>
                <a:effectLst/>
                <a:latin typeface="ヒラギノ角ゴ Pro W3"/>
              </a:rPr>
              <a:t>長い間付着した状態でいると、唾液に含まれるカルシウムなどによって</a:t>
            </a:r>
            <a:r>
              <a:rPr lang="ja-JP" altLang="en-US" b="0" i="0" dirty="0" smtClean="0">
                <a:solidFill>
                  <a:srgbClr val="333333"/>
                </a:solidFill>
                <a:effectLst/>
                <a:latin typeface="ヒラギノ角ゴ Pro W3"/>
              </a:rPr>
              <a:t>石灰化し、歯石</a:t>
            </a:r>
            <a:r>
              <a:rPr lang="ja-JP" altLang="en-US" b="0" i="0" dirty="0">
                <a:solidFill>
                  <a:srgbClr val="333333"/>
                </a:solidFill>
                <a:effectLst/>
                <a:latin typeface="ヒラギノ角ゴ Pro W3"/>
              </a:rPr>
              <a:t>となります。</a:t>
            </a:r>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24</a:t>
            </a:fld>
            <a:endParaRPr kumimoji="1" lang="ja-JP" altLang="en-US"/>
          </a:p>
        </p:txBody>
      </p:sp>
    </p:spTree>
    <p:extLst>
      <p:ext uri="{BB962C8B-B14F-4D97-AF65-F5344CB8AC3E}">
        <p14:creationId xmlns:p14="http://schemas.microsoft.com/office/powerpoint/2010/main" val="1308868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ヒラギノ角ゴ Pro W3"/>
              </a:rPr>
              <a:t>歯ブラシのパッケージには歯ブラシのかたさが表示されています。自分に適したかたさを選びましょう</a:t>
            </a:r>
            <a:r>
              <a:rPr lang="ja-JP" altLang="en-US" b="0" i="0" dirty="0" smtClean="0">
                <a:solidFill>
                  <a:srgbClr val="333333"/>
                </a:solidFill>
                <a:effectLst/>
                <a:latin typeface="ヒラギノ角ゴ Pro W3"/>
              </a:rPr>
              <a:t>。</a:t>
            </a:r>
            <a:r>
              <a:rPr lang="ja-JP" altLang="en-US" b="0" i="0" dirty="0" smtClean="0">
                <a:solidFill>
                  <a:srgbClr val="FFAA00"/>
                </a:solidFill>
                <a:effectLst/>
                <a:latin typeface="Noto Sans JP"/>
              </a:rPr>
              <a:t>ブラシ</a:t>
            </a:r>
            <a:r>
              <a:rPr lang="ja-JP" altLang="en-US" b="0" i="0" dirty="0">
                <a:solidFill>
                  <a:srgbClr val="FFAA00"/>
                </a:solidFill>
                <a:effectLst/>
                <a:latin typeface="Noto Sans JP"/>
              </a:rPr>
              <a:t>の背中側から見て毛先がはみ出た場合は交換のサイン</a:t>
            </a:r>
            <a:r>
              <a:rPr lang="ja-JP" altLang="en-US" b="0" i="0" dirty="0">
                <a:solidFill>
                  <a:srgbClr val="666666"/>
                </a:solidFill>
                <a:effectLst/>
                <a:latin typeface="Noto Sans JP"/>
              </a:rPr>
              <a:t>です。</a:t>
            </a:r>
            <a:r>
              <a:rPr lang="ja-JP" altLang="en-US" b="0" i="0" dirty="0">
                <a:solidFill>
                  <a:srgbClr val="333333"/>
                </a:solidFill>
                <a:effectLst/>
                <a:latin typeface="Meiryo" panose="020B0604030504040204" pitchFamily="50" charset="-128"/>
                <a:ea typeface="Meiryo" panose="020B0604030504040204" pitchFamily="50" charset="-128"/>
              </a:rPr>
              <a:t>毛が開いたり、コシがなくなったものは清掃能力が落ちるだけではなく、歯や歯茎を傷つける恐れがありますので、</a:t>
            </a:r>
            <a:r>
              <a:rPr lang="en-US" altLang="ja-JP" b="0" i="0" dirty="0">
                <a:solidFill>
                  <a:srgbClr val="333333"/>
                </a:solidFill>
                <a:effectLst/>
                <a:latin typeface="Meiryo" panose="020B0604030504040204" pitchFamily="50" charset="-128"/>
                <a:ea typeface="Meiryo" panose="020B0604030504040204" pitchFamily="50" charset="-128"/>
              </a:rPr>
              <a:t>1</a:t>
            </a:r>
            <a:r>
              <a:rPr lang="ja-JP" altLang="en-US" b="0" i="0" dirty="0">
                <a:solidFill>
                  <a:srgbClr val="333333"/>
                </a:solidFill>
                <a:effectLst/>
                <a:latin typeface="Meiryo" panose="020B0604030504040204" pitchFamily="50" charset="-128"/>
                <a:ea typeface="Meiryo" panose="020B0604030504040204" pitchFamily="50" charset="-128"/>
              </a:rPr>
              <a:t>カ月に</a:t>
            </a:r>
            <a:r>
              <a:rPr lang="en-US" altLang="ja-JP" b="0" i="0" dirty="0">
                <a:solidFill>
                  <a:srgbClr val="333333"/>
                </a:solidFill>
                <a:effectLst/>
                <a:latin typeface="Meiryo" panose="020B0604030504040204" pitchFamily="50" charset="-128"/>
                <a:ea typeface="Meiryo" panose="020B0604030504040204" pitchFamily="50" charset="-128"/>
              </a:rPr>
              <a:t>1</a:t>
            </a:r>
            <a:r>
              <a:rPr lang="ja-JP" altLang="en-US" b="0" i="0" dirty="0">
                <a:solidFill>
                  <a:srgbClr val="333333"/>
                </a:solidFill>
                <a:effectLst/>
                <a:latin typeface="Meiryo" panose="020B0604030504040204" pitchFamily="50" charset="-128"/>
                <a:ea typeface="Meiryo" panose="020B0604030504040204" pitchFamily="50" charset="-128"/>
              </a:rPr>
              <a:t>本を目安に交換してください</a:t>
            </a:r>
            <a:r>
              <a:rPr lang="ja-JP" altLang="en-US" b="0" i="0" dirty="0" smtClean="0">
                <a:solidFill>
                  <a:srgbClr val="333333"/>
                </a:solidFill>
                <a:effectLst/>
                <a:latin typeface="Meiryo" panose="020B0604030504040204" pitchFamily="50" charset="-128"/>
                <a:ea typeface="Meiryo" panose="020B0604030504040204" pitchFamily="50" charset="-128"/>
              </a:rPr>
              <a:t>。</a:t>
            </a:r>
            <a:r>
              <a:rPr lang="ja-JP" altLang="en-US" b="0" i="0" dirty="0" smtClean="0">
                <a:solidFill>
                  <a:srgbClr val="333333"/>
                </a:solidFill>
                <a:effectLst/>
                <a:latin typeface="ヒラギノ角ゴ Pro W3"/>
              </a:rPr>
              <a:t>歯ブラシ</a:t>
            </a:r>
            <a:r>
              <a:rPr lang="ja-JP" altLang="en-US" b="0" i="0" dirty="0">
                <a:solidFill>
                  <a:srgbClr val="333333"/>
                </a:solidFill>
                <a:effectLst/>
                <a:latin typeface="ヒラギノ角ゴ Pro W3"/>
              </a:rPr>
              <a:t>を使用後は</a:t>
            </a:r>
            <a:r>
              <a:rPr lang="ja-JP" altLang="en-US" b="0" i="0" dirty="0" smtClean="0">
                <a:solidFill>
                  <a:srgbClr val="333333"/>
                </a:solidFill>
                <a:effectLst/>
                <a:latin typeface="ヒラギノ角ゴ Pro W3"/>
              </a:rPr>
              <a:t>流水下でよく</a:t>
            </a:r>
            <a:r>
              <a:rPr lang="ja-JP" altLang="en-US" b="0" i="0" dirty="0">
                <a:solidFill>
                  <a:srgbClr val="333333"/>
                </a:solidFill>
                <a:effectLst/>
                <a:latin typeface="ヒラギノ角ゴ Pro W3"/>
              </a:rPr>
              <a:t>汚れを落とし、風通しの良い所でヘッド（植毛部）を上にして保管しましょう。</a:t>
            </a:r>
            <a:endParaRPr lang="en-US" altLang="ja-JP" b="0" i="0" dirty="0">
              <a:solidFill>
                <a:srgbClr val="333333"/>
              </a:solidFill>
              <a:effectLst/>
              <a:latin typeface="ヒラギノ角ゴ Pro W3"/>
            </a:endParaRPr>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25</a:t>
            </a:fld>
            <a:endParaRPr kumimoji="1" lang="ja-JP" altLang="en-US"/>
          </a:p>
        </p:txBody>
      </p:sp>
    </p:spTree>
    <p:extLst>
      <p:ext uri="{BB962C8B-B14F-4D97-AF65-F5344CB8AC3E}">
        <p14:creationId xmlns:p14="http://schemas.microsoft.com/office/powerpoint/2010/main" val="3812534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Hiragino Sans"/>
              </a:rPr>
              <a:t>歯は</a:t>
            </a:r>
            <a:r>
              <a:rPr lang="en-US" altLang="ja-JP" b="0" i="0" dirty="0">
                <a:solidFill>
                  <a:srgbClr val="333333"/>
                </a:solidFill>
                <a:effectLst/>
                <a:latin typeface="Hiragino Sans"/>
              </a:rPr>
              <a:t>1</a:t>
            </a:r>
            <a:r>
              <a:rPr lang="ja-JP" altLang="en-US" b="0" i="0" dirty="0">
                <a:solidFill>
                  <a:srgbClr val="333333"/>
                </a:solidFill>
                <a:effectLst/>
                <a:latin typeface="Hiragino Sans"/>
              </a:rPr>
              <a:t>本</a:t>
            </a:r>
            <a:r>
              <a:rPr lang="en-US" altLang="ja-JP" b="0" i="0" dirty="0">
                <a:solidFill>
                  <a:srgbClr val="333333"/>
                </a:solidFill>
                <a:effectLst/>
                <a:latin typeface="Hiragino Sans"/>
              </a:rPr>
              <a:t>1</a:t>
            </a:r>
            <a:r>
              <a:rPr lang="ja-JP" altLang="en-US" b="0" i="0" dirty="0">
                <a:solidFill>
                  <a:srgbClr val="333333"/>
                </a:solidFill>
                <a:effectLst/>
                <a:latin typeface="Hiragino Sans"/>
              </a:rPr>
              <a:t>本小刻みに磨くことで効率よくプラークを除去できます。えんぴつを持つような持ち方にすると歯ブラシを手首と指先で動かすことになるので、力を入れなくても細かい動きがしやすく、角度もつけやすくなります。</a:t>
            </a:r>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26</a:t>
            </a:fld>
            <a:endParaRPr kumimoji="1" lang="ja-JP" altLang="en-US"/>
          </a:p>
        </p:txBody>
      </p:sp>
    </p:spTree>
    <p:extLst>
      <p:ext uri="{BB962C8B-B14F-4D97-AF65-F5344CB8AC3E}">
        <p14:creationId xmlns:p14="http://schemas.microsoft.com/office/powerpoint/2010/main" val="1820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歯と歯</a:t>
            </a:r>
            <a:r>
              <a:rPr kumimoji="1" lang="ja-JP" altLang="en-US" sz="1200" b="0" i="0" kern="1200" dirty="0" err="1" smtClean="0">
                <a:solidFill>
                  <a:schemeClr val="tx1"/>
                </a:solidFill>
                <a:effectLst/>
                <a:latin typeface="+mn-lt"/>
                <a:ea typeface="+mn-ea"/>
                <a:cs typeface="+mn-cs"/>
              </a:rPr>
              <a:t>ぐきの</a:t>
            </a:r>
            <a:r>
              <a:rPr kumimoji="1" lang="ja-JP" altLang="en-US" sz="1200" b="0" i="0" kern="1200" dirty="0" smtClean="0">
                <a:solidFill>
                  <a:schemeClr val="tx1"/>
                </a:solidFill>
                <a:effectLst/>
                <a:latin typeface="+mn-lt"/>
                <a:ea typeface="+mn-ea"/>
                <a:cs typeface="+mn-cs"/>
              </a:rPr>
              <a:t>境目には段差があり、歯垢がたまる原因となっています。</a:t>
            </a:r>
            <a:r>
              <a:rPr kumimoji="1" lang="ja-JP" altLang="en-US" dirty="0" smtClean="0"/>
              <a:t>歯周病予防・改善に効果的な磨き方です。</a:t>
            </a:r>
            <a:endParaRPr kumimoji="1" lang="ja-JP" altLang="en-US"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27</a:t>
            </a:fld>
            <a:endParaRPr kumimoji="1" lang="ja-JP" altLang="en-US"/>
          </a:p>
        </p:txBody>
      </p:sp>
    </p:spTree>
    <p:extLst>
      <p:ext uri="{BB962C8B-B14F-4D97-AF65-F5344CB8AC3E}">
        <p14:creationId xmlns:p14="http://schemas.microsoft.com/office/powerpoint/2010/main" val="3288554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smtClean="0">
                <a:solidFill>
                  <a:schemeClr val="tx1"/>
                </a:solidFill>
                <a:effectLst/>
                <a:latin typeface="+mn-lt"/>
                <a:ea typeface="+mn-ea"/>
                <a:cs typeface="+mn-cs"/>
              </a:rPr>
              <a:t>歯は丸くカーブしているのでブラシを横から当てるだけでは当たらない部分があります。凸凹歯並びはブラシを縦にして磨きましょう。</a:t>
            </a:r>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28</a:t>
            </a:fld>
            <a:endParaRPr kumimoji="1" lang="ja-JP" altLang="en-US"/>
          </a:p>
        </p:txBody>
      </p:sp>
    </p:spTree>
    <p:extLst>
      <p:ext uri="{BB962C8B-B14F-4D97-AF65-F5344CB8AC3E}">
        <p14:creationId xmlns:p14="http://schemas.microsoft.com/office/powerpoint/2010/main" val="2741728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smtClean="0">
                <a:solidFill>
                  <a:schemeClr val="tx1"/>
                </a:solidFill>
                <a:effectLst/>
                <a:latin typeface="+mn-lt"/>
                <a:ea typeface="+mn-ea"/>
                <a:cs typeface="+mn-cs"/>
              </a:rPr>
              <a:t>フロスや歯間ブラシは少なくて</a:t>
            </a:r>
            <a:r>
              <a:rPr kumimoji="1" lang="ja-JP" altLang="en-US" sz="1200" b="0" i="0" kern="1200" dirty="0" smtClean="0">
                <a:solidFill>
                  <a:schemeClr val="tx1"/>
                </a:solidFill>
                <a:effectLst/>
                <a:latin typeface="+mn-lt"/>
                <a:ea typeface="+mn-ea"/>
                <a:cs typeface="+mn-cs"/>
              </a:rPr>
              <a:t>も</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日</a:t>
            </a:r>
            <a:r>
              <a:rPr kumimoji="1" lang="en-US" altLang="ja-JP" sz="1200" b="0" i="0" kern="1200" dirty="0" smtClean="0">
                <a:solidFill>
                  <a:schemeClr val="tx1"/>
                </a:solidFill>
                <a:effectLst/>
                <a:latin typeface="+mn-lt"/>
                <a:ea typeface="+mn-ea"/>
                <a:cs typeface="+mn-cs"/>
              </a:rPr>
              <a:t>1</a:t>
            </a:r>
            <a:r>
              <a:rPr kumimoji="1" lang="ja-JP" altLang="en-US" sz="1200" b="0" i="0" kern="1200" dirty="0" smtClean="0">
                <a:solidFill>
                  <a:schemeClr val="tx1"/>
                </a:solidFill>
                <a:effectLst/>
                <a:latin typeface="+mn-lt"/>
                <a:ea typeface="+mn-ea"/>
                <a:cs typeface="+mn-cs"/>
              </a:rPr>
              <a:t>回、歯みがき後に使うとよいでしょう。鏡を見て、場所を確認しながら歯肉を傷つけないように使用してください</a:t>
            </a:r>
            <a:r>
              <a:rPr kumimoji="1" lang="ja-JP" altLang="en-US" sz="1200" b="0" i="0" kern="1200" dirty="0" smtClean="0">
                <a:solidFill>
                  <a:schemeClr val="tx1"/>
                </a:solidFill>
                <a:effectLst/>
                <a:latin typeface="+mn-lt"/>
                <a:ea typeface="+mn-ea"/>
                <a:cs typeface="+mn-cs"/>
              </a:rPr>
              <a:t>。歯間</a:t>
            </a:r>
            <a:r>
              <a:rPr kumimoji="1" lang="ja-JP" altLang="en-US" sz="1200" b="0" i="0" kern="1200" dirty="0" smtClean="0">
                <a:solidFill>
                  <a:schemeClr val="tx1"/>
                </a:solidFill>
                <a:effectLst/>
                <a:latin typeface="+mn-lt"/>
                <a:ea typeface="+mn-ea"/>
                <a:cs typeface="+mn-cs"/>
              </a:rPr>
              <a:t>ブラシは、ブリッジの下、歯が抜けたままになっている所、矯正装置の周りなどの清掃に使うこともできます。</a:t>
            </a:r>
            <a:endParaRPr kumimoji="1" lang="ja-JP" altLang="en-US"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29</a:t>
            </a:fld>
            <a:endParaRPr kumimoji="1" lang="ja-JP" altLang="en-US"/>
          </a:p>
        </p:txBody>
      </p:sp>
    </p:spTree>
    <p:extLst>
      <p:ext uri="{BB962C8B-B14F-4D97-AF65-F5344CB8AC3E}">
        <p14:creationId xmlns:p14="http://schemas.microsoft.com/office/powerpoint/2010/main" val="1164697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smtClean="0">
                <a:solidFill>
                  <a:schemeClr val="tx1"/>
                </a:solidFill>
                <a:effectLst/>
                <a:latin typeface="+mn-lt"/>
                <a:ea typeface="+mn-ea"/>
                <a:cs typeface="+mn-cs"/>
              </a:rPr>
              <a:t>食べカスや歯垢がついたままでは洗浄剤の効果をしっかり得られない可能性がありますので、必ず事前に落としておきましょう。</a:t>
            </a:r>
            <a:r>
              <a:rPr kumimoji="1" lang="en-US" altLang="ja-JP" sz="1200" b="0" i="0" kern="1200" dirty="0" smtClean="0">
                <a:solidFill>
                  <a:schemeClr val="tx1"/>
                </a:solidFill>
                <a:effectLst/>
                <a:latin typeface="+mn-lt"/>
                <a:ea typeface="+mn-ea"/>
                <a:cs typeface="+mn-cs"/>
              </a:rPr>
              <a:t>150</a:t>
            </a:r>
            <a:r>
              <a:rPr kumimoji="1" lang="ja-JP" altLang="en-US" sz="1200" b="0" i="0" kern="1200" dirty="0" smtClean="0">
                <a:solidFill>
                  <a:schemeClr val="tx1"/>
                </a:solidFill>
                <a:effectLst/>
                <a:latin typeface="+mn-lt"/>
                <a:ea typeface="+mn-ea"/>
                <a:cs typeface="+mn-cs"/>
              </a:rPr>
              <a:t>～</a:t>
            </a:r>
            <a:r>
              <a:rPr kumimoji="1" lang="en-US" altLang="ja-JP" sz="1200" b="0" i="0" kern="1200" dirty="0" smtClean="0">
                <a:solidFill>
                  <a:schemeClr val="tx1"/>
                </a:solidFill>
                <a:effectLst/>
                <a:latin typeface="+mn-lt"/>
                <a:ea typeface="+mn-ea"/>
                <a:cs typeface="+mn-cs"/>
              </a:rPr>
              <a:t>200ml</a:t>
            </a:r>
            <a:r>
              <a:rPr kumimoji="1" lang="ja-JP" altLang="en-US" sz="1200" b="0" i="0" kern="1200" dirty="0" smtClean="0">
                <a:solidFill>
                  <a:schemeClr val="tx1"/>
                </a:solidFill>
                <a:effectLst/>
                <a:latin typeface="+mn-lt"/>
                <a:ea typeface="+mn-ea"/>
                <a:cs typeface="+mn-cs"/>
              </a:rPr>
              <a:t>の水の中に洗浄剤を入れて、その中に入れ歯を入れます。この時に入れ歯が変形・変色することがあるので熱いお湯に入れるのは避けてください。洗浄剤入の水から出したあとは、洗浄剤の成分が残らないように十分洗い流してください。製品によって使用方法が異なるので、使用説明書を確認しましょう。</a:t>
            </a:r>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30</a:t>
            </a:fld>
            <a:endParaRPr kumimoji="1" lang="ja-JP" altLang="en-US"/>
          </a:p>
        </p:txBody>
      </p:sp>
    </p:spTree>
    <p:extLst>
      <p:ext uri="{BB962C8B-B14F-4D97-AF65-F5344CB8AC3E}">
        <p14:creationId xmlns:p14="http://schemas.microsoft.com/office/powerpoint/2010/main" val="4166793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舌苔は、</a:t>
            </a:r>
            <a:r>
              <a:rPr lang="ja-JP" altLang="en-US" b="0" i="0" dirty="0">
                <a:solidFill>
                  <a:srgbClr val="55524E"/>
                </a:solidFill>
                <a:effectLst/>
                <a:latin typeface="-apple-system"/>
              </a:rPr>
              <a:t>食べカスや古くなった粘膜、細菌などの集まりです。</a:t>
            </a:r>
            <a:r>
              <a:rPr kumimoji="1" lang="ja-JP" altLang="en-US" dirty="0"/>
              <a:t>口腔内の清掃不良、唾液の分泌量の低下、舌の運動機能の低下などにより付着しやすくなります</a:t>
            </a:r>
            <a:r>
              <a:rPr kumimoji="1" lang="ja-JP" altLang="en-US" dirty="0" smtClean="0"/>
              <a:t>。</a:t>
            </a:r>
            <a:r>
              <a:rPr lang="ja-JP" altLang="en-US" b="0" i="0" dirty="0" smtClean="0">
                <a:solidFill>
                  <a:srgbClr val="000000"/>
                </a:solidFill>
                <a:effectLst/>
                <a:latin typeface="メイリオ" panose="020B0604030504040204" pitchFamily="50" charset="-128"/>
                <a:ea typeface="メイリオ" panose="020B0604030504040204" pitchFamily="50" charset="-128"/>
              </a:rPr>
              <a:t>溜まった</a:t>
            </a:r>
            <a:r>
              <a:rPr lang="ja-JP" altLang="en-US" b="0" i="0" dirty="0">
                <a:solidFill>
                  <a:srgbClr val="000000"/>
                </a:solidFill>
                <a:effectLst/>
                <a:latin typeface="メイリオ" panose="020B0604030504040204" pitchFamily="50" charset="-128"/>
                <a:ea typeface="メイリオ" panose="020B0604030504040204" pitchFamily="50" charset="-128"/>
              </a:rPr>
              <a:t>舌苔を一度の清掃で無理に除去にしようとすると、舌を傷付けてしまう恐れがあります。舌清掃も歯を磨くのと同じように毎日の習慣にし、継続して行いましょう。</a:t>
            </a:r>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31</a:t>
            </a:fld>
            <a:endParaRPr kumimoji="1" lang="ja-JP" altLang="en-US"/>
          </a:p>
        </p:txBody>
      </p:sp>
    </p:spTree>
    <p:extLst>
      <p:ext uri="{BB962C8B-B14F-4D97-AF65-F5344CB8AC3E}">
        <p14:creationId xmlns:p14="http://schemas.microsoft.com/office/powerpoint/2010/main" val="2694540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まとめ：いつ</a:t>
            </a:r>
            <a:r>
              <a:rPr kumimoji="1" lang="ja-JP" altLang="en-US" dirty="0"/>
              <a:t>までも健康で、生きがいを持って自分らしくイキイキと暮らすために、オーラルフレイルを予防するための取り組みを始めましょう！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32</a:t>
            </a:fld>
            <a:endParaRPr kumimoji="1" lang="ja-JP" altLang="en-US"/>
          </a:p>
        </p:txBody>
      </p:sp>
    </p:spTree>
    <p:extLst>
      <p:ext uri="{BB962C8B-B14F-4D97-AF65-F5344CB8AC3E}">
        <p14:creationId xmlns:p14="http://schemas.microsoft.com/office/powerpoint/2010/main" val="77055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Meiryo" panose="020B0604030504040204" pitchFamily="50" charset="-128"/>
                <a:ea typeface="Meiryo" panose="020B0604030504040204" pitchFamily="50" charset="-128"/>
              </a:rPr>
              <a:t>オーラルフレイルのリスクをいつでも、どこでも、簡単</a:t>
            </a:r>
            <a:r>
              <a:rPr lang="ja-JP" altLang="en-US" b="0" i="0" dirty="0" smtClean="0">
                <a:solidFill>
                  <a:srgbClr val="333333"/>
                </a:solidFill>
                <a:effectLst/>
                <a:latin typeface="Meiryo" panose="020B0604030504040204" pitchFamily="50" charset="-128"/>
                <a:ea typeface="Meiryo" panose="020B0604030504040204" pitchFamily="50" charset="-128"/>
              </a:rPr>
              <a:t>に確認できる</a:t>
            </a:r>
            <a:r>
              <a:rPr lang="ja-JP" altLang="en-US" b="0" i="0" dirty="0">
                <a:solidFill>
                  <a:srgbClr val="333333"/>
                </a:solidFill>
                <a:effectLst/>
                <a:latin typeface="Meiryo" panose="020B0604030504040204" pitchFamily="50" charset="-128"/>
                <a:ea typeface="Meiryo" panose="020B0604030504040204" pitchFamily="50" charset="-128"/>
              </a:rPr>
              <a:t>チェック票です。質問項目に当てはまるものがあるかどうか、確認してみましょう。</a:t>
            </a:r>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4</a:t>
            </a:fld>
            <a:endParaRPr kumimoji="1" lang="ja-JP" altLang="en-US"/>
          </a:p>
        </p:txBody>
      </p:sp>
    </p:spTree>
    <p:extLst>
      <p:ext uri="{BB962C8B-B14F-4D97-AF65-F5344CB8AC3E}">
        <p14:creationId xmlns:p14="http://schemas.microsoft.com/office/powerpoint/2010/main" val="10533166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5</a:t>
            </a:fld>
            <a:endParaRPr kumimoji="1" lang="ja-JP" altLang="en-US"/>
          </a:p>
        </p:txBody>
      </p:sp>
    </p:spTree>
    <p:extLst>
      <p:ext uri="{BB962C8B-B14F-4D97-AF65-F5344CB8AC3E}">
        <p14:creationId xmlns:p14="http://schemas.microsoft.com/office/powerpoint/2010/main" val="3075674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しっかりかめない状態が続くと、食べたい食品を思うように食べられなくなり、身体機能を維持するために必要な栄養をとることが難しくなります。いつまでも美味しく、楽しく食事を行うことができるように、かむ力を鍛え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7</a:t>
            </a:fld>
            <a:endParaRPr kumimoji="1" lang="ja-JP" altLang="en-US"/>
          </a:p>
        </p:txBody>
      </p:sp>
    </p:spTree>
    <p:extLst>
      <p:ext uri="{BB962C8B-B14F-4D97-AF65-F5344CB8AC3E}">
        <p14:creationId xmlns:p14="http://schemas.microsoft.com/office/powerpoint/2010/main" val="3139404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222222"/>
                </a:solidFill>
                <a:effectLst/>
                <a:latin typeface="Roboto" panose="020B0604020202020204" pitchFamily="2" charset="0"/>
              </a:rPr>
              <a:t>美味しく食事をとるためには、必要な歯の本数があります。</a:t>
            </a:r>
            <a:r>
              <a:rPr lang="ja-JP" altLang="en-US" b="0" i="0" dirty="0">
                <a:solidFill>
                  <a:srgbClr val="222222"/>
                </a:solidFill>
                <a:effectLst/>
                <a:latin typeface="Roboto" panose="02000000000000000000" pitchFamily="2" charset="0"/>
              </a:rPr>
              <a:t>「</a:t>
            </a:r>
            <a:r>
              <a:rPr lang="en-US" altLang="ja-JP" b="0" i="0" dirty="0">
                <a:solidFill>
                  <a:srgbClr val="222222"/>
                </a:solidFill>
                <a:effectLst/>
                <a:latin typeface="Roboto" panose="02000000000000000000" pitchFamily="2" charset="0"/>
              </a:rPr>
              <a:t>8020</a:t>
            </a:r>
            <a:r>
              <a:rPr lang="ja-JP" altLang="en-US" b="0" i="0" dirty="0">
                <a:solidFill>
                  <a:srgbClr val="222222"/>
                </a:solidFill>
                <a:effectLst/>
                <a:latin typeface="Roboto" panose="02000000000000000000" pitchFamily="2" charset="0"/>
              </a:rPr>
              <a:t>運動」という言葉をご存知でしょうか？</a:t>
            </a:r>
            <a:r>
              <a:rPr lang="ja-JP" altLang="en-US" b="0" i="0" dirty="0">
                <a:solidFill>
                  <a:srgbClr val="000000"/>
                </a:solidFill>
                <a:effectLst/>
                <a:latin typeface="Roboto" panose="02000000000000000000" pitchFamily="2" charset="0"/>
              </a:rPr>
              <a:t>平成元年より厚生労働省と日本歯科医師会が提唱した</a:t>
            </a:r>
            <a:endParaRPr lang="ja-JP" altLang="en-US" b="0" i="0" dirty="0">
              <a:solidFill>
                <a:srgbClr val="222222"/>
              </a:solidFill>
              <a:effectLst/>
              <a:latin typeface="Roboto" panose="02000000000000000000" pitchFamily="2" charset="0"/>
            </a:endParaRPr>
          </a:p>
          <a:p>
            <a:pPr algn="l"/>
            <a:r>
              <a:rPr lang="ja-JP" altLang="en-US" sz="1800" b="0" i="0" dirty="0">
                <a:solidFill>
                  <a:srgbClr val="FF6600"/>
                </a:solidFill>
                <a:effectLst/>
                <a:latin typeface="Roboto" panose="02000000000000000000" pitchFamily="2" charset="0"/>
              </a:rPr>
              <a:t>「</a:t>
            </a:r>
            <a:r>
              <a:rPr lang="en-US" altLang="ja-JP" sz="1800" b="0" i="0" dirty="0">
                <a:solidFill>
                  <a:srgbClr val="FF6600"/>
                </a:solidFill>
                <a:effectLst/>
                <a:latin typeface="Roboto" panose="02000000000000000000" pitchFamily="2" charset="0"/>
              </a:rPr>
              <a:t>80</a:t>
            </a:r>
            <a:r>
              <a:rPr lang="ja-JP" altLang="en-US" sz="1800" b="0" i="0" dirty="0">
                <a:solidFill>
                  <a:srgbClr val="FF6600"/>
                </a:solidFill>
                <a:effectLst/>
                <a:latin typeface="Roboto" panose="02000000000000000000" pitchFamily="2" charset="0"/>
              </a:rPr>
              <a:t>歳になっても自分の歯を</a:t>
            </a:r>
            <a:r>
              <a:rPr lang="en-US" altLang="ja-JP" sz="1800" b="0" i="0" dirty="0">
                <a:solidFill>
                  <a:srgbClr val="FF6600"/>
                </a:solidFill>
                <a:effectLst/>
                <a:latin typeface="Roboto" panose="02000000000000000000" pitchFamily="2" charset="0"/>
              </a:rPr>
              <a:t>20</a:t>
            </a:r>
            <a:r>
              <a:rPr lang="ja-JP" altLang="en-US" sz="1800" b="0" i="0" dirty="0">
                <a:solidFill>
                  <a:srgbClr val="FF6600"/>
                </a:solidFill>
                <a:effectLst/>
                <a:latin typeface="Roboto" panose="02000000000000000000" pitchFamily="2" charset="0"/>
              </a:rPr>
              <a:t>本保とう！」</a:t>
            </a:r>
            <a:r>
              <a:rPr lang="ja-JP" altLang="en-US" sz="1800" b="0" i="0" dirty="0">
                <a:solidFill>
                  <a:srgbClr val="222222"/>
                </a:solidFill>
                <a:effectLst/>
                <a:latin typeface="Roboto" panose="02000000000000000000" pitchFamily="2" charset="0"/>
              </a:rPr>
              <a:t>という</a:t>
            </a:r>
            <a:r>
              <a:rPr lang="ja-JP" altLang="en-US" b="0" i="0" dirty="0">
                <a:solidFill>
                  <a:srgbClr val="222222"/>
                </a:solidFill>
                <a:effectLst/>
                <a:latin typeface="Roboto" panose="02000000000000000000" pitchFamily="2" charset="0"/>
              </a:rPr>
              <a:t>運動の名称です。大人の歯の本数は</a:t>
            </a:r>
            <a:r>
              <a:rPr lang="en-US" altLang="ja-JP" b="0" i="0" dirty="0">
                <a:solidFill>
                  <a:srgbClr val="222222"/>
                </a:solidFill>
                <a:effectLst/>
                <a:latin typeface="Roboto" panose="02000000000000000000" pitchFamily="2" charset="0"/>
              </a:rPr>
              <a:t>28</a:t>
            </a:r>
            <a:r>
              <a:rPr lang="ja-JP" altLang="en-US" b="0" i="0" dirty="0">
                <a:solidFill>
                  <a:srgbClr val="222222"/>
                </a:solidFill>
                <a:effectLst/>
                <a:latin typeface="Roboto" panose="02000000000000000000" pitchFamily="2" charset="0"/>
              </a:rPr>
              <a:t>本ですが（親知らずを除く）、</a:t>
            </a:r>
            <a:r>
              <a:rPr lang="en-US" altLang="ja-JP" b="0" i="0" dirty="0">
                <a:solidFill>
                  <a:srgbClr val="222222"/>
                </a:solidFill>
                <a:effectLst/>
                <a:latin typeface="Roboto" panose="02000000000000000000" pitchFamily="2" charset="0"/>
              </a:rPr>
              <a:t>80</a:t>
            </a:r>
            <a:r>
              <a:rPr lang="ja-JP" altLang="en-US" b="0" i="0" dirty="0">
                <a:solidFill>
                  <a:srgbClr val="222222"/>
                </a:solidFill>
                <a:effectLst/>
                <a:latin typeface="Roboto" panose="02000000000000000000" pitchFamily="2" charset="0"/>
              </a:rPr>
              <a:t>歳という年齢でなぜ</a:t>
            </a:r>
            <a:r>
              <a:rPr lang="en-US" altLang="ja-JP" b="0" i="0" dirty="0">
                <a:solidFill>
                  <a:srgbClr val="222222"/>
                </a:solidFill>
                <a:effectLst/>
                <a:latin typeface="Roboto" panose="02000000000000000000" pitchFamily="2" charset="0"/>
              </a:rPr>
              <a:t>20</a:t>
            </a:r>
            <a:r>
              <a:rPr lang="ja-JP" altLang="en-US" b="0" i="0" dirty="0">
                <a:solidFill>
                  <a:srgbClr val="222222"/>
                </a:solidFill>
                <a:effectLst/>
                <a:latin typeface="Roboto" panose="02000000000000000000" pitchFamily="2" charset="0"/>
              </a:rPr>
              <a:t>本の歯を残す必要があるのでしょうか？それは、</a:t>
            </a:r>
            <a:r>
              <a:rPr lang="en-US" altLang="ja-JP" b="0" i="0" dirty="0">
                <a:solidFill>
                  <a:srgbClr val="222222"/>
                </a:solidFill>
                <a:effectLst/>
                <a:latin typeface="Roboto" panose="02000000000000000000" pitchFamily="2" charset="0"/>
              </a:rPr>
              <a:t>20</a:t>
            </a:r>
            <a:r>
              <a:rPr lang="ja-JP" altLang="en-US" b="0" i="0" dirty="0">
                <a:solidFill>
                  <a:srgbClr val="222222"/>
                </a:solidFill>
                <a:effectLst/>
                <a:latin typeface="Roboto" panose="02000000000000000000" pitchFamily="2" charset="0"/>
              </a:rPr>
              <a:t>本以上の歯があれば食べるものの硬さや、大きさなど、制限することなく豊かな人生を歩めるからです。栄養摂取の面や食べる楽しみという面からみても、しっかりかめる歯で、好きなものをいつまでも美味しく食べたいですね。</a:t>
            </a:r>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8</a:t>
            </a:fld>
            <a:endParaRPr kumimoji="1" lang="ja-JP" altLang="en-US"/>
          </a:p>
        </p:txBody>
      </p:sp>
    </p:spTree>
    <p:extLst>
      <p:ext uri="{BB962C8B-B14F-4D97-AF65-F5344CB8AC3E}">
        <p14:creationId xmlns:p14="http://schemas.microsoft.com/office/powerpoint/2010/main" val="3378156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333333"/>
                </a:solidFill>
                <a:effectLst/>
                <a:latin typeface="ヒラギノ角ゴ ProN W3"/>
              </a:rPr>
              <a:t>認知症の認定を受けていない</a:t>
            </a:r>
            <a:r>
              <a:rPr lang="en-US" altLang="ja-JP" b="0" i="0" dirty="0">
                <a:solidFill>
                  <a:srgbClr val="333333"/>
                </a:solidFill>
                <a:effectLst/>
                <a:latin typeface="ヒラギノ角ゴ ProN W3"/>
              </a:rPr>
              <a:t>65</a:t>
            </a:r>
            <a:r>
              <a:rPr lang="ja-JP" altLang="en-US" b="0" i="0" dirty="0">
                <a:solidFill>
                  <a:srgbClr val="333333"/>
                </a:solidFill>
                <a:effectLst/>
                <a:latin typeface="ヒラギノ角ゴ ProN W3"/>
              </a:rPr>
              <a:t>歳以上の住民</a:t>
            </a:r>
            <a:r>
              <a:rPr lang="en-US" altLang="ja-JP" b="0" i="0" dirty="0">
                <a:solidFill>
                  <a:srgbClr val="333333"/>
                </a:solidFill>
                <a:effectLst/>
                <a:latin typeface="ヒラギノ角ゴ ProN W3"/>
              </a:rPr>
              <a:t>4,425</a:t>
            </a:r>
            <a:r>
              <a:rPr lang="ja-JP" altLang="en-US" b="0" i="0" dirty="0">
                <a:solidFill>
                  <a:srgbClr val="333333"/>
                </a:solidFill>
                <a:effectLst/>
                <a:latin typeface="ヒラギノ角ゴ ProN W3"/>
              </a:rPr>
              <a:t>名を対象とした</a:t>
            </a:r>
            <a:r>
              <a:rPr lang="en-US" altLang="ja-JP" b="0" i="0" dirty="0">
                <a:solidFill>
                  <a:srgbClr val="333333"/>
                </a:solidFill>
                <a:effectLst/>
                <a:latin typeface="ヒラギノ角ゴ ProN W3"/>
              </a:rPr>
              <a:t>4</a:t>
            </a:r>
            <a:r>
              <a:rPr lang="ja-JP" altLang="en-US" b="0" i="0" dirty="0">
                <a:solidFill>
                  <a:srgbClr val="333333"/>
                </a:solidFill>
                <a:effectLst/>
                <a:latin typeface="ヒラギノ角ゴ ProN W3"/>
              </a:rPr>
              <a:t>年間</a:t>
            </a:r>
            <a:r>
              <a:rPr lang="ja-JP" altLang="en-US" b="0" i="0" dirty="0" smtClean="0">
                <a:solidFill>
                  <a:srgbClr val="333333"/>
                </a:solidFill>
                <a:effectLst/>
                <a:latin typeface="ヒラギノ角ゴ ProN W3"/>
              </a:rPr>
              <a:t>の追跡調査の</a:t>
            </a:r>
            <a:r>
              <a:rPr lang="ja-JP" altLang="en-US" b="0" i="0" dirty="0">
                <a:solidFill>
                  <a:srgbClr val="333333"/>
                </a:solidFill>
                <a:effectLst/>
                <a:latin typeface="ヒラギノ角ゴ ProN W3"/>
              </a:rPr>
              <a:t>結果、年齢、治療疾患の有無や生活習慣などに関わらず、歯がほとんどなく入れ歯を使用していない人は、認知症発症のリスクが高くなることが示されました。特に、歯がほとんどないのに入れ歯を使用していない人は、</a:t>
            </a:r>
            <a:r>
              <a:rPr lang="en-US" altLang="ja-JP" b="0" i="0" dirty="0">
                <a:solidFill>
                  <a:srgbClr val="333333"/>
                </a:solidFill>
                <a:effectLst/>
                <a:latin typeface="ヒラギノ角ゴ ProN W3"/>
              </a:rPr>
              <a:t>20</a:t>
            </a:r>
            <a:r>
              <a:rPr lang="ja-JP" altLang="en-US" b="0" i="0" dirty="0">
                <a:solidFill>
                  <a:srgbClr val="333333"/>
                </a:solidFill>
                <a:effectLst/>
                <a:latin typeface="ヒラギノ角ゴ ProN W3"/>
              </a:rPr>
              <a:t>本以上歯が残っている人の</a:t>
            </a:r>
            <a:r>
              <a:rPr lang="en-US" altLang="ja-JP" b="0" i="0" dirty="0">
                <a:solidFill>
                  <a:srgbClr val="333333"/>
                </a:solidFill>
                <a:effectLst/>
                <a:latin typeface="ヒラギノ角ゴ ProN W3"/>
              </a:rPr>
              <a:t>1.9</a:t>
            </a:r>
            <a:r>
              <a:rPr lang="ja-JP" altLang="en-US" b="0" i="0" dirty="0">
                <a:solidFill>
                  <a:srgbClr val="333333"/>
                </a:solidFill>
                <a:effectLst/>
                <a:latin typeface="ヒラギノ角ゴ ProN W3"/>
              </a:rPr>
              <a:t>倍、認知症発症のリスクが高いことがわかりました。さらに、歯がほとんどなくても入れ歯を入れることで、認知症の発症リスクを</a:t>
            </a:r>
            <a:r>
              <a:rPr lang="en-US" altLang="ja-JP" b="0" i="0" dirty="0">
                <a:solidFill>
                  <a:srgbClr val="333333"/>
                </a:solidFill>
                <a:effectLst/>
                <a:latin typeface="ヒラギノ角ゴ ProN W3"/>
              </a:rPr>
              <a:t>4</a:t>
            </a:r>
            <a:r>
              <a:rPr lang="ja-JP" altLang="en-US" b="0" i="0" dirty="0">
                <a:solidFill>
                  <a:srgbClr val="333333"/>
                </a:solidFill>
                <a:effectLst/>
                <a:latin typeface="ヒラギノ角ゴ ProN W3"/>
              </a:rPr>
              <a:t>割抑制できる可能性も示されました。</a:t>
            </a:r>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9</a:t>
            </a:fld>
            <a:endParaRPr kumimoji="1" lang="ja-JP" altLang="en-US"/>
          </a:p>
        </p:txBody>
      </p:sp>
    </p:spTree>
    <p:extLst>
      <p:ext uri="{BB962C8B-B14F-4D97-AF65-F5344CB8AC3E}">
        <p14:creationId xmlns:p14="http://schemas.microsoft.com/office/powerpoint/2010/main" val="4020335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0" i="0" dirty="0">
                <a:solidFill>
                  <a:srgbClr val="333333"/>
                </a:solidFill>
                <a:effectLst/>
                <a:latin typeface="Hiragino Kaku Gothic Pro"/>
              </a:rPr>
              <a:t>65</a:t>
            </a:r>
            <a:r>
              <a:rPr lang="ja-JP" altLang="en-US" b="0" i="0" dirty="0">
                <a:solidFill>
                  <a:srgbClr val="333333"/>
                </a:solidFill>
                <a:effectLst/>
                <a:latin typeface="Hiragino Kaku Gothic Pro"/>
              </a:rPr>
              <a:t>歳以上の健康な高齢者</a:t>
            </a:r>
            <a:r>
              <a:rPr lang="en-US" altLang="ja-JP" b="0" i="0" dirty="0">
                <a:solidFill>
                  <a:srgbClr val="333333"/>
                </a:solidFill>
                <a:effectLst/>
                <a:latin typeface="Hiragino Kaku Gothic Pro"/>
              </a:rPr>
              <a:t>1,763</a:t>
            </a:r>
            <a:r>
              <a:rPr lang="ja-JP" altLang="en-US" b="0" i="0" dirty="0">
                <a:solidFill>
                  <a:srgbClr val="333333"/>
                </a:solidFill>
                <a:effectLst/>
                <a:latin typeface="Hiragino Kaku Gothic Pro"/>
              </a:rPr>
              <a:t>名を</a:t>
            </a:r>
            <a:r>
              <a:rPr lang="en-US" altLang="ja-JP" b="0" i="0" dirty="0">
                <a:solidFill>
                  <a:srgbClr val="333333"/>
                </a:solidFill>
                <a:effectLst/>
                <a:latin typeface="Hiragino Kaku Gothic Pro"/>
              </a:rPr>
              <a:t>3</a:t>
            </a:r>
            <a:r>
              <a:rPr lang="ja-JP" altLang="en-US" b="0" i="0" dirty="0">
                <a:solidFill>
                  <a:srgbClr val="333333"/>
                </a:solidFill>
                <a:effectLst/>
                <a:latin typeface="Hiragino Kaku Gothic Pro"/>
              </a:rPr>
              <a:t>年間にわたって追跡調査を行って、入れ歯と転倒の関連性が調べられました。その結果、性別、年齢、期間中の要介護認定の有無、うつの有無に関わらず、歯が</a:t>
            </a:r>
            <a:r>
              <a:rPr lang="en-US" altLang="ja-JP" b="0" i="0" dirty="0">
                <a:solidFill>
                  <a:srgbClr val="333333"/>
                </a:solidFill>
                <a:effectLst/>
                <a:latin typeface="Hiragino Kaku Gothic Pro"/>
              </a:rPr>
              <a:t>19</a:t>
            </a:r>
            <a:r>
              <a:rPr lang="ja-JP" altLang="en-US" b="0" i="0" dirty="0">
                <a:solidFill>
                  <a:srgbClr val="333333"/>
                </a:solidFill>
                <a:effectLst/>
                <a:latin typeface="Hiragino Kaku Gothic Pro"/>
              </a:rPr>
              <a:t>本以下で入れ歯を使用していない人は、歯が</a:t>
            </a:r>
            <a:r>
              <a:rPr lang="en-US" altLang="ja-JP" b="0" i="0" dirty="0">
                <a:solidFill>
                  <a:srgbClr val="333333"/>
                </a:solidFill>
                <a:effectLst/>
                <a:latin typeface="Hiragino Kaku Gothic Pro"/>
              </a:rPr>
              <a:t>20</a:t>
            </a:r>
            <a:r>
              <a:rPr lang="ja-JP" altLang="en-US" b="0" i="0" dirty="0">
                <a:solidFill>
                  <a:srgbClr val="333333"/>
                </a:solidFill>
                <a:effectLst/>
                <a:latin typeface="Hiragino Kaku Gothic Pro"/>
              </a:rPr>
              <a:t>本ある人に比べて転倒のリスクが</a:t>
            </a:r>
            <a:r>
              <a:rPr lang="en-US" altLang="ja-JP" b="0" i="0" dirty="0">
                <a:solidFill>
                  <a:srgbClr val="333333"/>
                </a:solidFill>
                <a:effectLst/>
                <a:latin typeface="Hiragino Kaku Gothic Pro"/>
              </a:rPr>
              <a:t>2.5</a:t>
            </a:r>
            <a:r>
              <a:rPr lang="ja-JP" altLang="en-US" b="0" i="0" dirty="0">
                <a:solidFill>
                  <a:srgbClr val="333333"/>
                </a:solidFill>
                <a:effectLst/>
                <a:latin typeface="Hiragino Kaku Gothic Pro"/>
              </a:rPr>
              <a:t>倍高くなることが示されました。その一方で、歯が</a:t>
            </a:r>
            <a:r>
              <a:rPr lang="en-US" altLang="ja-JP" b="0" i="0" dirty="0">
                <a:solidFill>
                  <a:srgbClr val="333333"/>
                </a:solidFill>
                <a:effectLst/>
                <a:latin typeface="Hiragino Kaku Gothic Pro"/>
              </a:rPr>
              <a:t>19</a:t>
            </a:r>
            <a:r>
              <a:rPr lang="ja-JP" altLang="en-US" b="0" i="0" dirty="0">
                <a:solidFill>
                  <a:srgbClr val="333333"/>
                </a:solidFill>
                <a:effectLst/>
                <a:latin typeface="Hiragino Kaku Gothic Pro"/>
              </a:rPr>
              <a:t>本以下と少ない人でも、入れ歯を入れることで、転倒のリスクを約半分に抑えられる可能性も示されました。歯が</a:t>
            </a:r>
            <a:r>
              <a:rPr lang="en-US" altLang="ja-JP" b="0" i="0" dirty="0">
                <a:solidFill>
                  <a:srgbClr val="333333"/>
                </a:solidFill>
                <a:effectLst/>
                <a:latin typeface="Hiragino Kaku Gothic Pro"/>
              </a:rPr>
              <a:t>19</a:t>
            </a:r>
            <a:r>
              <a:rPr lang="ja-JP" altLang="en-US" b="0" i="0" dirty="0">
                <a:solidFill>
                  <a:srgbClr val="333333"/>
                </a:solidFill>
                <a:effectLst/>
                <a:latin typeface="Hiragino Kaku Gothic Pro"/>
              </a:rPr>
              <a:t>本以下の人でも、入れ歯を使用している人と、歯が</a:t>
            </a:r>
            <a:r>
              <a:rPr lang="en-US" altLang="ja-JP" b="0" i="0" dirty="0">
                <a:solidFill>
                  <a:srgbClr val="333333"/>
                </a:solidFill>
                <a:effectLst/>
                <a:latin typeface="Hiragino Kaku Gothic Pro"/>
              </a:rPr>
              <a:t>20</a:t>
            </a:r>
            <a:r>
              <a:rPr lang="ja-JP" altLang="en-US" b="0" i="0" dirty="0">
                <a:solidFill>
                  <a:srgbClr val="333333"/>
                </a:solidFill>
                <a:effectLst/>
                <a:latin typeface="Hiragino Kaku Gothic Pro"/>
              </a:rPr>
              <a:t>本以上の人との間に転倒のリスクに（統計学的に有意な）違いはみられないとの報告がありました。歯を失っても、入れ歯を使用することは大切ですね。</a:t>
            </a:r>
            <a:endParaRPr kumimoji="1" lang="ja-JP" altLang="en-US" dirty="0"/>
          </a:p>
        </p:txBody>
      </p:sp>
      <p:sp>
        <p:nvSpPr>
          <p:cNvPr id="4" name="スライド番号プレースホルダー 3"/>
          <p:cNvSpPr>
            <a:spLocks noGrp="1"/>
          </p:cNvSpPr>
          <p:nvPr>
            <p:ph type="sldNum" sz="quarter" idx="5"/>
          </p:nvPr>
        </p:nvSpPr>
        <p:spPr/>
        <p:txBody>
          <a:bodyPr/>
          <a:lstStyle/>
          <a:p>
            <a:fld id="{68694EB6-BBE2-44BD-A4A1-058914CFC4CD}" type="slidenum">
              <a:rPr kumimoji="1" lang="ja-JP" altLang="en-US" smtClean="0"/>
              <a:t>10</a:t>
            </a:fld>
            <a:endParaRPr kumimoji="1" lang="ja-JP" altLang="en-US"/>
          </a:p>
        </p:txBody>
      </p:sp>
    </p:spTree>
    <p:extLst>
      <p:ext uri="{BB962C8B-B14F-4D97-AF65-F5344CB8AC3E}">
        <p14:creationId xmlns:p14="http://schemas.microsoft.com/office/powerpoint/2010/main" val="342173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かむための筋肉をトレーニングしましょう。かむときに使われる筋肉と、首・肩まわりの筋肉は連動しています。上半身の体操で、身体の姿勢も整えましょう。</a:t>
            </a:r>
          </a:p>
        </p:txBody>
      </p:sp>
      <p:sp>
        <p:nvSpPr>
          <p:cNvPr id="4" name="スライド番号プレースホルダー 3"/>
          <p:cNvSpPr>
            <a:spLocks noGrp="1"/>
          </p:cNvSpPr>
          <p:nvPr>
            <p:ph type="sldNum" sz="quarter" idx="10"/>
          </p:nvPr>
        </p:nvSpPr>
        <p:spPr/>
        <p:txBody>
          <a:bodyPr/>
          <a:lstStyle/>
          <a:p>
            <a:fld id="{68694EB6-BBE2-44BD-A4A1-058914CFC4CD}" type="slidenum">
              <a:rPr kumimoji="1" lang="ja-JP" altLang="en-US" smtClean="0"/>
              <a:t>11</a:t>
            </a:fld>
            <a:endParaRPr kumimoji="1" lang="ja-JP" altLang="en-US"/>
          </a:p>
        </p:txBody>
      </p:sp>
    </p:spTree>
    <p:extLst>
      <p:ext uri="{BB962C8B-B14F-4D97-AF65-F5344CB8AC3E}">
        <p14:creationId xmlns:p14="http://schemas.microsoft.com/office/powerpoint/2010/main" val="2787276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smtClean="0"/>
              <a:t>3/29/2023</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624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16700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7933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35171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48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80837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85886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7234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52163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ja-JP" altLang="en-US"/>
              <a:t>マスター タイトルの書式設定</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13541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DFF08F-DC6B-4601-B491-B0F83F6DD2DA}" type="datetimeFigureOut">
              <a:rPr lang="en-US" smtClean="0"/>
              <a:t>3/29/2023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40828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smtClean="0"/>
              <a:pPr/>
              <a:t>3/29/2023</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4374214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kumimoji="1"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kumimoji="1" sz="1600" kern="1200">
          <a:solidFill>
            <a:schemeClr val="accent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sz="6000" dirty="0"/>
              <a:t>ご存知ですか？</a:t>
            </a:r>
            <a:r>
              <a:rPr kumimoji="1" lang="en-US" altLang="ja-JP" sz="6000" dirty="0"/>
              <a:t/>
            </a:r>
            <a:br>
              <a:rPr kumimoji="1" lang="en-US" altLang="ja-JP" sz="6000" dirty="0"/>
            </a:br>
            <a:r>
              <a:rPr lang="ja-JP" altLang="en-US" sz="8000" dirty="0"/>
              <a:t>オーラルフレイル</a:t>
            </a:r>
            <a:endParaRPr kumimoji="1" lang="ja-JP" altLang="en-US" sz="8000" dirty="0"/>
          </a:p>
        </p:txBody>
      </p:sp>
      <p:sp>
        <p:nvSpPr>
          <p:cNvPr id="3" name="サブタイトル 2"/>
          <p:cNvSpPr>
            <a:spLocks noGrp="1"/>
          </p:cNvSpPr>
          <p:nvPr>
            <p:ph type="subTitle" idx="1"/>
          </p:nvPr>
        </p:nvSpPr>
        <p:spPr/>
        <p:txBody>
          <a:bodyPr anchor="ctr">
            <a:normAutofit/>
          </a:bodyPr>
          <a:lstStyle/>
          <a:p>
            <a:r>
              <a:rPr kumimoji="1" lang="ja-JP" altLang="en-US" sz="3600" dirty="0"/>
              <a:t>一般社団法人 新潟県歯科衛生士会</a:t>
            </a:r>
          </a:p>
        </p:txBody>
      </p:sp>
    </p:spTree>
    <p:extLst>
      <p:ext uri="{BB962C8B-B14F-4D97-AF65-F5344CB8AC3E}">
        <p14:creationId xmlns:p14="http://schemas.microsoft.com/office/powerpoint/2010/main" val="1015460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4CA21DE6-171F-E33A-C60E-1FFEDA169C5D}"/>
              </a:ext>
            </a:extLst>
          </p:cNvPr>
          <p:cNvSpPr>
            <a:spLocks noGrp="1"/>
          </p:cNvSpPr>
          <p:nvPr>
            <p:ph type="title"/>
          </p:nvPr>
        </p:nvSpPr>
        <p:spPr/>
        <p:txBody>
          <a:bodyPr/>
          <a:lstStyle/>
          <a:p>
            <a:pPr algn="ctr"/>
            <a:r>
              <a:rPr kumimoji="1" lang="ja-JP" altLang="en-US" b="1" dirty="0">
                <a:solidFill>
                  <a:srgbClr val="FF9933"/>
                </a:solidFill>
                <a:latin typeface="メイリオ" panose="020B0604030504040204" pitchFamily="50" charset="-128"/>
                <a:ea typeface="メイリオ" panose="020B0604030504040204" pitchFamily="50" charset="-128"/>
              </a:rPr>
              <a:t>歯の数・入れ歯の利用と</a:t>
            </a:r>
            <a:r>
              <a:rPr kumimoji="1" lang="en-US" altLang="ja-JP" b="1" dirty="0">
                <a:solidFill>
                  <a:srgbClr val="FF9933"/>
                </a:solidFill>
                <a:latin typeface="メイリオ" panose="020B0604030504040204" pitchFamily="50" charset="-128"/>
                <a:ea typeface="メイリオ" panose="020B0604030504040204" pitchFamily="50" charset="-128"/>
              </a:rPr>
              <a:t/>
            </a:r>
            <a:br>
              <a:rPr kumimoji="1" lang="en-US" altLang="ja-JP" b="1" dirty="0">
                <a:solidFill>
                  <a:srgbClr val="FF9933"/>
                </a:solidFill>
                <a:latin typeface="メイリオ" panose="020B0604030504040204" pitchFamily="50" charset="-128"/>
                <a:ea typeface="メイリオ" panose="020B0604030504040204" pitchFamily="50" charset="-128"/>
              </a:rPr>
            </a:br>
            <a:r>
              <a:rPr kumimoji="1" lang="ja-JP" altLang="en-US" b="1" dirty="0">
                <a:solidFill>
                  <a:srgbClr val="FF9933"/>
                </a:solidFill>
                <a:latin typeface="メイリオ" panose="020B0604030504040204" pitchFamily="50" charset="-128"/>
                <a:ea typeface="メイリオ" panose="020B0604030504040204" pitchFamily="50" charset="-128"/>
              </a:rPr>
              <a:t>転倒リスクの関係</a:t>
            </a:r>
          </a:p>
        </p:txBody>
      </p:sp>
      <p:sp>
        <p:nvSpPr>
          <p:cNvPr id="4" name="正方形/長方形 3">
            <a:extLst>
              <a:ext uri="{FF2B5EF4-FFF2-40B4-BE49-F238E27FC236}">
                <a16:creationId xmlns="" xmlns:a16="http://schemas.microsoft.com/office/drawing/2014/main" id="{004A68AD-A6A2-686A-18D5-1FDA671B946B}"/>
              </a:ext>
            </a:extLst>
          </p:cNvPr>
          <p:cNvSpPr/>
          <p:nvPr/>
        </p:nvSpPr>
        <p:spPr>
          <a:xfrm>
            <a:off x="5278579" y="3894050"/>
            <a:ext cx="1604357" cy="12801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atin typeface="メイリオ" panose="020B0604030504040204" pitchFamily="50" charset="-128"/>
                <a:ea typeface="メイリオ" panose="020B0604030504040204" pitchFamily="50" charset="-128"/>
              </a:rPr>
              <a:t>1.36</a:t>
            </a:r>
            <a:endParaRPr kumimoji="1" lang="ja-JP" altLang="en-US" sz="2800" b="1" dirty="0">
              <a:latin typeface="メイリオ" panose="020B0604030504040204" pitchFamily="50" charset="-128"/>
              <a:ea typeface="メイリオ" panose="020B0604030504040204" pitchFamily="50" charset="-128"/>
            </a:endParaRPr>
          </a:p>
        </p:txBody>
      </p:sp>
      <p:sp>
        <p:nvSpPr>
          <p:cNvPr id="5" name="正方形/長方形 4">
            <a:extLst>
              <a:ext uri="{FF2B5EF4-FFF2-40B4-BE49-F238E27FC236}">
                <a16:creationId xmlns="" xmlns:a16="http://schemas.microsoft.com/office/drawing/2014/main" id="{DA52A916-6BB7-2BB3-F2FB-8E2AC2260ABC}"/>
              </a:ext>
            </a:extLst>
          </p:cNvPr>
          <p:cNvSpPr/>
          <p:nvPr/>
        </p:nvSpPr>
        <p:spPr>
          <a:xfrm>
            <a:off x="2464720" y="4105562"/>
            <a:ext cx="1604357" cy="107234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b="1" dirty="0">
                <a:latin typeface="メイリオ" panose="020B0604030504040204" pitchFamily="50" charset="-128"/>
                <a:ea typeface="メイリオ" panose="020B0604030504040204" pitchFamily="50" charset="-128"/>
              </a:rPr>
              <a:t>1</a:t>
            </a:r>
            <a:endParaRPr kumimoji="1" lang="ja-JP" altLang="en-US" sz="2800" b="1"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 xmlns:a16="http://schemas.microsoft.com/office/drawing/2014/main" id="{CC965830-DDB0-9692-113D-597F3AB63CB5}"/>
              </a:ext>
            </a:extLst>
          </p:cNvPr>
          <p:cNvSpPr/>
          <p:nvPr/>
        </p:nvSpPr>
        <p:spPr>
          <a:xfrm>
            <a:off x="8091055" y="2148378"/>
            <a:ext cx="1604357" cy="3025832"/>
          </a:xfrm>
          <a:prstGeom prst="rect">
            <a:avLst/>
          </a:prstGeom>
          <a:solidFill>
            <a:srgbClr val="FF66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800" b="1" dirty="0">
                <a:latin typeface="メイリオ" panose="020B0604030504040204" pitchFamily="50" charset="-128"/>
                <a:ea typeface="メイリオ" panose="020B0604030504040204" pitchFamily="50" charset="-128"/>
              </a:rPr>
              <a:t>2.5</a:t>
            </a:r>
            <a:endParaRPr kumimoji="1" lang="ja-JP" altLang="en-US" sz="4800" b="1" dirty="0">
              <a:latin typeface="メイリオ" panose="020B0604030504040204" pitchFamily="50" charset="-128"/>
              <a:ea typeface="メイリオ" panose="020B0604030504040204" pitchFamily="50" charset="-128"/>
            </a:endParaRPr>
          </a:p>
        </p:txBody>
      </p:sp>
      <p:cxnSp>
        <p:nvCxnSpPr>
          <p:cNvPr id="8" name="直線矢印コネクタ 7">
            <a:extLst>
              <a:ext uri="{FF2B5EF4-FFF2-40B4-BE49-F238E27FC236}">
                <a16:creationId xmlns="" xmlns:a16="http://schemas.microsoft.com/office/drawing/2014/main" id="{AF0E7C5C-4F1D-4F61-C566-D46B300782C5}"/>
              </a:ext>
            </a:extLst>
          </p:cNvPr>
          <p:cNvCxnSpPr>
            <a:cxnSpLocks/>
          </p:cNvCxnSpPr>
          <p:nvPr/>
        </p:nvCxnSpPr>
        <p:spPr>
          <a:xfrm flipV="1">
            <a:off x="4272738" y="2297242"/>
            <a:ext cx="3616037" cy="1745672"/>
          </a:xfrm>
          <a:prstGeom prst="straightConnector1">
            <a:avLst/>
          </a:prstGeom>
          <a:ln w="88900">
            <a:solidFill>
              <a:srgbClr val="FF6699"/>
            </a:solidFill>
            <a:tailEnd type="stealth"/>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 xmlns:a16="http://schemas.microsoft.com/office/drawing/2014/main" id="{37E6D2B8-3A3C-4E17-43F6-CFE52E44CDB3}"/>
              </a:ext>
            </a:extLst>
          </p:cNvPr>
          <p:cNvSpPr txBox="1"/>
          <p:nvPr/>
        </p:nvSpPr>
        <p:spPr>
          <a:xfrm>
            <a:off x="2118355" y="2242433"/>
            <a:ext cx="4106486" cy="1508105"/>
          </a:xfrm>
          <a:prstGeom prst="rect">
            <a:avLst/>
          </a:prstGeom>
          <a:noFill/>
        </p:spPr>
        <p:txBody>
          <a:bodyPr wrap="square" rtlCol="0">
            <a:spAutoFit/>
          </a:bodyPr>
          <a:lstStyle/>
          <a:p>
            <a:pPr algn="ctr"/>
            <a:r>
              <a:rPr kumimoji="1" lang="ja-JP" altLang="en-US" sz="2000" b="1" dirty="0">
                <a:latin typeface="メイリオ" panose="020B0604030504040204" pitchFamily="50" charset="-128"/>
                <a:ea typeface="メイリオ" panose="020B0604030504040204" pitchFamily="50" charset="-128"/>
              </a:rPr>
              <a:t>入れ歯を使っていないと</a:t>
            </a:r>
            <a:endParaRPr kumimoji="1" lang="en-US" altLang="ja-JP" sz="2000" b="1" dirty="0">
              <a:latin typeface="メイリオ" panose="020B0604030504040204" pitchFamily="50" charset="-128"/>
              <a:ea typeface="メイリオ" panose="020B0604030504040204" pitchFamily="50" charset="-128"/>
            </a:endParaRPr>
          </a:p>
          <a:p>
            <a:pPr algn="ctr"/>
            <a:r>
              <a:rPr kumimoji="1" lang="ja-JP" altLang="en-US" sz="3600" b="1" dirty="0">
                <a:solidFill>
                  <a:srgbClr val="FF6699"/>
                </a:solidFill>
                <a:latin typeface="メイリオ" panose="020B0604030504040204" pitchFamily="50" charset="-128"/>
                <a:ea typeface="メイリオ" panose="020B0604030504040204" pitchFamily="50" charset="-128"/>
              </a:rPr>
              <a:t>転倒リスクが</a:t>
            </a:r>
            <a:endParaRPr kumimoji="1" lang="en-US" altLang="ja-JP" sz="2000" dirty="0">
              <a:latin typeface="メイリオ" panose="020B0604030504040204" pitchFamily="50" charset="-128"/>
              <a:ea typeface="メイリオ" panose="020B0604030504040204" pitchFamily="50" charset="-128"/>
            </a:endParaRPr>
          </a:p>
          <a:p>
            <a:pPr algn="ctr"/>
            <a:r>
              <a:rPr kumimoji="1" lang="en-US" altLang="ja-JP" sz="3600" b="1" dirty="0">
                <a:latin typeface="メイリオ" panose="020B0604030504040204" pitchFamily="50" charset="-128"/>
                <a:ea typeface="メイリオ" panose="020B0604030504040204" pitchFamily="50" charset="-128"/>
              </a:rPr>
              <a:t>2.5</a:t>
            </a:r>
            <a:r>
              <a:rPr kumimoji="1" lang="ja-JP" altLang="en-US" sz="3600" b="1" dirty="0">
                <a:latin typeface="メイリオ" panose="020B0604030504040204" pitchFamily="50" charset="-128"/>
                <a:ea typeface="メイリオ" panose="020B0604030504040204" pitchFamily="50" charset="-128"/>
              </a:rPr>
              <a:t>倍</a:t>
            </a:r>
            <a:endParaRPr kumimoji="1" lang="en-US" altLang="ja-JP" sz="3600" b="1"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 xmlns:a16="http://schemas.microsoft.com/office/drawing/2014/main" id="{9BC35275-CA97-2847-D7CB-30A5144FA9BC}"/>
              </a:ext>
            </a:extLst>
          </p:cNvPr>
          <p:cNvSpPr txBox="1"/>
          <p:nvPr/>
        </p:nvSpPr>
        <p:spPr>
          <a:xfrm>
            <a:off x="2155071" y="5293575"/>
            <a:ext cx="2223653" cy="461665"/>
          </a:xfrm>
          <a:prstGeom prst="rect">
            <a:avLst/>
          </a:prstGeom>
          <a:noFill/>
        </p:spPr>
        <p:txBody>
          <a:bodyPr wrap="square" rtlCol="0">
            <a:spAutoFit/>
          </a:bodyPr>
          <a:lstStyle/>
          <a:p>
            <a:pPr algn="ctr"/>
            <a:r>
              <a:rPr kumimoji="1" lang="en-US" altLang="ja-JP" sz="2400" dirty="0">
                <a:latin typeface="メイリオ" panose="020B0604030504040204" pitchFamily="50" charset="-128"/>
                <a:ea typeface="メイリオ" panose="020B0604030504040204" pitchFamily="50" charset="-128"/>
              </a:rPr>
              <a:t>20</a:t>
            </a:r>
            <a:r>
              <a:rPr kumimoji="1" lang="ja-JP" altLang="en-US" sz="2400" dirty="0">
                <a:latin typeface="メイリオ" panose="020B0604030504040204" pitchFamily="50" charset="-128"/>
                <a:ea typeface="メイリオ" panose="020B0604030504040204" pitchFamily="50" charset="-128"/>
              </a:rPr>
              <a:t>歯以上</a:t>
            </a:r>
            <a:endParaRPr kumimoji="1" lang="en-US" altLang="ja-JP" sz="24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 xmlns:a16="http://schemas.microsoft.com/office/drawing/2014/main" id="{B5501157-D068-54AA-FC23-E37A8E3C4AEB}"/>
              </a:ext>
            </a:extLst>
          </p:cNvPr>
          <p:cNvSpPr txBox="1"/>
          <p:nvPr/>
        </p:nvSpPr>
        <p:spPr>
          <a:xfrm>
            <a:off x="4984173" y="5278475"/>
            <a:ext cx="2223653" cy="830997"/>
          </a:xfrm>
          <a:prstGeom prst="rect">
            <a:avLst/>
          </a:prstGeom>
          <a:noFill/>
        </p:spPr>
        <p:txBody>
          <a:bodyPr wrap="square" rtlCol="0">
            <a:spAutoFit/>
          </a:bodyPr>
          <a:lstStyle/>
          <a:p>
            <a:pPr algn="ctr"/>
            <a:r>
              <a:rPr kumimoji="1" lang="en-US" altLang="ja-JP" sz="2400" dirty="0">
                <a:latin typeface="メイリオ" panose="020B0604030504040204" pitchFamily="50" charset="-128"/>
                <a:ea typeface="メイリオ" panose="020B0604030504040204" pitchFamily="50" charset="-128"/>
              </a:rPr>
              <a:t>19</a:t>
            </a:r>
            <a:r>
              <a:rPr kumimoji="1" lang="ja-JP" altLang="en-US" sz="2400" dirty="0">
                <a:latin typeface="メイリオ" panose="020B0604030504040204" pitchFamily="50" charset="-128"/>
                <a:ea typeface="メイリオ" panose="020B0604030504040204" pitchFamily="50" charset="-128"/>
              </a:rPr>
              <a:t>歯以下で</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入れ歯使用</a:t>
            </a:r>
            <a:endParaRPr kumimoji="1" lang="en-US" altLang="ja-JP" sz="2400"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 xmlns:a16="http://schemas.microsoft.com/office/drawing/2014/main" id="{BF67ABE9-3F62-99EE-2307-FA6045ED1957}"/>
              </a:ext>
            </a:extLst>
          </p:cNvPr>
          <p:cNvSpPr txBox="1"/>
          <p:nvPr/>
        </p:nvSpPr>
        <p:spPr>
          <a:xfrm>
            <a:off x="7676456" y="5278474"/>
            <a:ext cx="2433553" cy="830997"/>
          </a:xfrm>
          <a:prstGeom prst="rect">
            <a:avLst/>
          </a:prstGeom>
          <a:noFill/>
        </p:spPr>
        <p:txBody>
          <a:bodyPr wrap="square" rtlCol="0">
            <a:spAutoFit/>
          </a:bodyPr>
          <a:lstStyle/>
          <a:p>
            <a:pPr algn="ctr"/>
            <a:r>
              <a:rPr kumimoji="1" lang="en-US" altLang="ja-JP" sz="2400" dirty="0">
                <a:latin typeface="メイリオ" panose="020B0604030504040204" pitchFamily="50" charset="-128"/>
                <a:ea typeface="メイリオ" panose="020B0604030504040204" pitchFamily="50" charset="-128"/>
              </a:rPr>
              <a:t>19</a:t>
            </a:r>
            <a:r>
              <a:rPr kumimoji="1" lang="ja-JP" altLang="en-US" sz="2400" dirty="0">
                <a:latin typeface="メイリオ" panose="020B0604030504040204" pitchFamily="50" charset="-128"/>
                <a:ea typeface="メイリオ" panose="020B0604030504040204" pitchFamily="50" charset="-128"/>
              </a:rPr>
              <a:t>歯以下で</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dirty="0">
                <a:latin typeface="メイリオ" panose="020B0604030504040204" pitchFamily="50" charset="-128"/>
                <a:ea typeface="メイリオ" panose="020B0604030504040204" pitchFamily="50" charset="-128"/>
              </a:rPr>
              <a:t>入れ歯未使用</a:t>
            </a:r>
            <a:endParaRPr kumimoji="1" lang="en-US" altLang="ja-JP" sz="2400" dirty="0">
              <a:latin typeface="メイリオ" panose="020B0604030504040204" pitchFamily="50" charset="-128"/>
              <a:ea typeface="メイリオ" panose="020B0604030504040204" pitchFamily="50" charset="-128"/>
            </a:endParaRPr>
          </a:p>
        </p:txBody>
      </p:sp>
      <p:sp>
        <p:nvSpPr>
          <p:cNvPr id="14" name="正方形/長方形 13">
            <a:extLst>
              <a:ext uri="{FF2B5EF4-FFF2-40B4-BE49-F238E27FC236}">
                <a16:creationId xmlns="" xmlns:a16="http://schemas.microsoft.com/office/drawing/2014/main" id="{37D7D78B-8126-29B6-4D6B-65CD4CAA0245}"/>
              </a:ext>
            </a:extLst>
          </p:cNvPr>
          <p:cNvSpPr/>
          <p:nvPr/>
        </p:nvSpPr>
        <p:spPr>
          <a:xfrm>
            <a:off x="5419898" y="6148160"/>
            <a:ext cx="6658495" cy="523219"/>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ja-JP"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a:t>
            </a:r>
            <a:r>
              <a:rPr lang="en-US"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Yamamoto et.ai. BMJ Open,2:e001262,2012</a:t>
            </a:r>
            <a:r>
              <a:rPr lang="ja-JP"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より</a:t>
            </a:r>
            <a:endParaRPr 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585884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dirty="0">
                <a:solidFill>
                  <a:schemeClr val="tx1"/>
                </a:solidFill>
                <a:latin typeface="メイリオ" panose="020B0604030504040204" pitchFamily="50" charset="-128"/>
                <a:ea typeface="メイリオ" panose="020B0604030504040204" pitchFamily="50" charset="-128"/>
              </a:rPr>
              <a:t>かむための筋肉をトレーニング</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a:t>
            </a:r>
            <a:r>
              <a:rPr lang="ja-JP" altLang="en-US" b="1" dirty="0">
                <a:solidFill>
                  <a:srgbClr val="FF9933"/>
                </a:solidFill>
                <a:latin typeface="メイリオ" panose="020B0604030504040204" pitchFamily="50" charset="-128"/>
                <a:ea typeface="メイリオ" panose="020B0604030504040204" pitchFamily="50" charset="-128"/>
              </a:rPr>
              <a:t>上半身をほぐしましょう</a:t>
            </a:r>
            <a:endParaRPr kumimoji="1" lang="ja-JP" altLang="en-US" b="1" dirty="0">
              <a:solidFill>
                <a:srgbClr val="FF9933"/>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994" y="2549757"/>
            <a:ext cx="2240285" cy="2610617"/>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2536" y="2611478"/>
            <a:ext cx="2894082" cy="2487173"/>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8198" y="2826362"/>
            <a:ext cx="3361951" cy="2272289"/>
          </a:xfrm>
          <a:prstGeom prst="rect">
            <a:avLst/>
          </a:prstGeom>
        </p:spPr>
      </p:pic>
      <p:sp>
        <p:nvSpPr>
          <p:cNvPr id="6" name="テキスト ボックス 5"/>
          <p:cNvSpPr txBox="1"/>
          <p:nvPr/>
        </p:nvSpPr>
        <p:spPr>
          <a:xfrm>
            <a:off x="629194" y="5370822"/>
            <a:ext cx="3402874"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お腹に手を当てて、大きく鼻から息を吸って一度とめてから、口から「ふー」と息を吐く。</a:t>
            </a:r>
            <a:endParaRPr kumimoji="1" lang="en-US" altLang="ja-JP"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422536" y="5370822"/>
            <a:ext cx="3397761"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息を大きく吸い込みながら肩を上げ、吐くと同時に一気に肩の力を抜き、肩を下げる。</a:t>
            </a:r>
            <a:endParaRPr kumimoji="1" lang="en-US" altLang="ja-JP"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8210765" y="5370822"/>
            <a:ext cx="3397761"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両手を組み、頭の上へ高く押し上げ伸ばしたら、ゆっくり左右へ傾ける。</a:t>
            </a:r>
            <a:endParaRPr kumimoji="1" lang="en-US" altLang="ja-JP" dirty="0">
              <a:latin typeface="メイリオ" panose="020B0604030504040204" pitchFamily="50" charset="-128"/>
              <a:ea typeface="メイリオ" panose="020B0604030504040204" pitchFamily="50" charset="-128"/>
            </a:endParaRPr>
          </a:p>
        </p:txBody>
      </p:sp>
      <p:sp>
        <p:nvSpPr>
          <p:cNvPr id="9" name="コンテンツ プレースホルダー 2"/>
          <p:cNvSpPr txBox="1">
            <a:spLocks/>
          </p:cNvSpPr>
          <p:nvPr/>
        </p:nvSpPr>
        <p:spPr bwMode="auto">
          <a:xfrm>
            <a:off x="629194" y="2055813"/>
            <a:ext cx="1090095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ts val="3300"/>
              </a:lnSpc>
              <a:buNone/>
            </a:pPr>
            <a:r>
              <a:rPr lang="ja-JP" altLang="en-US" sz="2400" b="1" dirty="0">
                <a:solidFill>
                  <a:srgbClr val="FF9933"/>
                </a:solidFill>
                <a:latin typeface="メイリオ" panose="020B0604030504040204" pitchFamily="50" charset="-128"/>
                <a:ea typeface="メイリオ" panose="020B0604030504040204" pitchFamily="50" charset="-128"/>
              </a:rPr>
              <a:t>　　①深呼吸　　　　　　　②肩の上下体操　　　　③体側・肩・背中の体操</a:t>
            </a:r>
            <a:endParaRPr lang="en-US" altLang="ja-JP" sz="2400" b="1" dirty="0">
              <a:solidFill>
                <a:srgbClr val="FF9933"/>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76499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200" dirty="0">
                <a:solidFill>
                  <a:schemeClr val="tx1"/>
                </a:solidFill>
                <a:latin typeface="メイリオ" panose="020B0604030504040204" pitchFamily="50" charset="-128"/>
                <a:ea typeface="メイリオ" panose="020B0604030504040204" pitchFamily="50" charset="-128"/>
              </a:rPr>
              <a:t>かむための筋肉をトレーニング</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a:t>
            </a:r>
            <a:r>
              <a:rPr lang="ja-JP" altLang="en-US" b="1" dirty="0">
                <a:solidFill>
                  <a:srgbClr val="FF9933"/>
                </a:solidFill>
                <a:latin typeface="メイリオ" panose="020B0604030504040204" pitchFamily="50" charset="-128"/>
                <a:ea typeface="メイリオ" panose="020B0604030504040204" pitchFamily="50" charset="-128"/>
              </a:rPr>
              <a:t>咀しゃく筋を鍛えましょう</a:t>
            </a:r>
            <a:endParaRPr kumimoji="1" lang="ja-JP" altLang="en-US" b="1" dirty="0">
              <a:solidFill>
                <a:srgbClr val="FF9933"/>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707" y="1965960"/>
            <a:ext cx="2387927" cy="2333685"/>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5475" y="4065753"/>
            <a:ext cx="2360488" cy="2230271"/>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6341" y="3042307"/>
            <a:ext cx="2530340" cy="2738811"/>
          </a:xfrm>
          <a:prstGeom prst="rect">
            <a:avLst/>
          </a:prstGeom>
        </p:spPr>
      </p:pic>
      <p:sp>
        <p:nvSpPr>
          <p:cNvPr id="6" name="線吹き出し 2 5"/>
          <p:cNvSpPr/>
          <p:nvPr/>
        </p:nvSpPr>
        <p:spPr>
          <a:xfrm>
            <a:off x="4392670" y="1965960"/>
            <a:ext cx="2183566" cy="2152694"/>
          </a:xfrm>
          <a:prstGeom prst="callout2">
            <a:avLst>
              <a:gd name="adj1" fmla="val 29043"/>
              <a:gd name="adj2" fmla="val 96795"/>
              <a:gd name="adj3" fmla="val 29733"/>
              <a:gd name="adj4" fmla="val 2416"/>
              <a:gd name="adj5" fmla="val 83727"/>
              <a:gd name="adj6" fmla="val -35288"/>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76200" algn="l">
              <a:spcAft>
                <a:spcPts val="0"/>
              </a:spcAft>
            </a:pPr>
            <a:r>
              <a:rPr lang="ja-JP"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側頭筋</a:t>
            </a:r>
            <a:endParaRPr lang="ja-JP"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こめかみから耳の上部にある筋肉で、咬筋と連動して動きます。</a:t>
            </a:r>
            <a:endParaRPr 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 name="線吹き出し 2 6"/>
          <p:cNvSpPr/>
          <p:nvPr/>
        </p:nvSpPr>
        <p:spPr>
          <a:xfrm>
            <a:off x="714375" y="5099455"/>
            <a:ext cx="2133600" cy="1363325"/>
          </a:xfrm>
          <a:prstGeom prst="callout2">
            <a:avLst>
              <a:gd name="adj1" fmla="val 16561"/>
              <a:gd name="adj2" fmla="val -276"/>
              <a:gd name="adj3" fmla="val 16621"/>
              <a:gd name="adj4" fmla="val 100311"/>
              <a:gd name="adj5" fmla="val -17466"/>
              <a:gd name="adj6" fmla="val 118595"/>
            </a:avLst>
          </a:prstGeom>
          <a:no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indent="76200" algn="l">
              <a:spcAft>
                <a:spcPts val="0"/>
              </a:spcAft>
            </a:pPr>
            <a:r>
              <a:rPr lang="ja-JP"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咬筋</a:t>
            </a:r>
            <a:endParaRPr lang="ja-JP"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頬と耳の間にある筋肉で、食べ物をかみ砕くときに使います。</a:t>
            </a:r>
            <a:endParaRPr 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テキスト ボックス 7"/>
          <p:cNvSpPr txBox="1"/>
          <p:nvPr/>
        </p:nvSpPr>
        <p:spPr>
          <a:xfrm>
            <a:off x="8875475" y="2764326"/>
            <a:ext cx="2441248"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①できるだけ大きく</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口を開け、</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「あー」と声を出す。</a:t>
            </a:r>
            <a:endParaRPr kumimoji="1" lang="en-US" altLang="ja-JP"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6808645" y="5055840"/>
            <a:ext cx="2441248" cy="1200329"/>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②舌を上あごに押し</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付け、奥歯をかみ</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しめて「ん－」と</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　声を出す。</a:t>
            </a:r>
            <a:endParaRPr kumimoji="1" lang="en-US" altLang="ja-JP"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477884" y="2156307"/>
            <a:ext cx="1006569" cy="2308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そくとうきん</a:t>
            </a:r>
            <a:endParaRPr kumimoji="1" lang="en-US" altLang="ja-JP" sz="9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774606" y="4938596"/>
            <a:ext cx="1006569" cy="230832"/>
          </a:xfrm>
          <a:prstGeom prst="rect">
            <a:avLst/>
          </a:prstGeom>
          <a:noFill/>
        </p:spPr>
        <p:txBody>
          <a:bodyPr wrap="square" rtlCol="0">
            <a:spAutoFit/>
          </a:bodyPr>
          <a:lstStyle/>
          <a:p>
            <a:r>
              <a:rPr kumimoji="1" lang="ja-JP" altLang="en-US" sz="900" dirty="0">
                <a:latin typeface="メイリオ" panose="020B0604030504040204" pitchFamily="50" charset="-128"/>
                <a:ea typeface="メイリオ" panose="020B0604030504040204" pitchFamily="50" charset="-128"/>
              </a:rPr>
              <a:t>こう</a:t>
            </a:r>
            <a:r>
              <a:rPr kumimoji="1" lang="ja-JP" altLang="en-US" sz="900" dirty="0" err="1">
                <a:latin typeface="メイリオ" panose="020B0604030504040204" pitchFamily="50" charset="-128"/>
                <a:ea typeface="メイリオ" panose="020B0604030504040204" pitchFamily="50" charset="-128"/>
              </a:rPr>
              <a:t>きん</a:t>
            </a:r>
            <a:endParaRPr kumimoji="1" lang="en-US" altLang="ja-JP" sz="9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15319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sz="3200" dirty="0">
                <a:solidFill>
                  <a:schemeClr val="tx1"/>
                </a:solidFill>
                <a:latin typeface="メイリオ" panose="020B0604030504040204" pitchFamily="50" charset="-128"/>
                <a:ea typeface="メイリオ" panose="020B0604030504040204" pitchFamily="50" charset="-128"/>
              </a:rPr>
              <a:t>かむための筋肉をトレーニング</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a:t>
            </a:r>
            <a:r>
              <a:rPr lang="ja-JP" altLang="en-US" b="1" dirty="0">
                <a:solidFill>
                  <a:srgbClr val="FF9933"/>
                </a:solidFill>
                <a:latin typeface="メイリオ" panose="020B0604030504040204" pitchFamily="50" charset="-128"/>
                <a:ea typeface="メイリオ" panose="020B0604030504040204" pitchFamily="50" charset="-128"/>
              </a:rPr>
              <a:t>ゆっくり、よくかんで食べましょう</a:t>
            </a:r>
            <a:endParaRPr kumimoji="1" lang="ja-JP" altLang="en-US" b="1" dirty="0">
              <a:solidFill>
                <a:srgbClr val="FF9933"/>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071" y="2617274"/>
            <a:ext cx="3128394" cy="3049421"/>
          </a:xfrm>
          <a:prstGeom prst="rect">
            <a:avLst/>
          </a:prstGeom>
        </p:spPr>
      </p:pic>
      <p:sp>
        <p:nvSpPr>
          <p:cNvPr id="4" name="正方形/長方形 3"/>
          <p:cNvSpPr/>
          <p:nvPr/>
        </p:nvSpPr>
        <p:spPr>
          <a:xfrm>
            <a:off x="5291456" y="2332832"/>
            <a:ext cx="6067425" cy="361830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indent="177800" algn="l">
              <a:spcAft>
                <a:spcPts val="0"/>
              </a:spcAft>
            </a:pPr>
            <a:r>
              <a:rPr lang="ja-JP" sz="2800" b="1" kern="100" dirty="0">
                <a:solidFill>
                  <a:srgbClr val="FF9933"/>
                </a:solidFill>
                <a:effectLst/>
                <a:latin typeface="メイリオ" panose="020B0604030504040204" pitchFamily="50" charset="-128"/>
                <a:ea typeface="メイリオ" panose="020B0604030504040204" pitchFamily="50" charset="-128"/>
                <a:cs typeface="Times New Roman" panose="02020603050405020304" pitchFamily="18" charset="0"/>
              </a:rPr>
              <a:t>かむ回数を増やすポイント</a:t>
            </a:r>
          </a:p>
          <a:p>
            <a:pPr algn="l">
              <a:spcAft>
                <a:spcPts val="0"/>
              </a:spcAft>
            </a:pPr>
            <a:r>
              <a:rPr lang="en-US" sz="28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28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・飲み込む前にあと</a:t>
            </a:r>
            <a:r>
              <a:rPr 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回かむ。</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・一口の量は少なめに。</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・形がなくなってから飲み込もう。</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・食事中の水分はほどほどに。</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・味付けは薄味を心がけて。</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・食材は大きく乱切りに。</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l">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・かみ応えの違う食材を組み合わせよう。</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5" name="円形吹き出し 4"/>
          <p:cNvSpPr/>
          <p:nvPr/>
        </p:nvSpPr>
        <p:spPr>
          <a:xfrm>
            <a:off x="962025" y="2550518"/>
            <a:ext cx="1268062" cy="1174748"/>
          </a:xfrm>
          <a:prstGeom prst="wedgeEllipseCallout">
            <a:avLst>
              <a:gd name="adj1" fmla="val 56685"/>
              <a:gd name="adj2" fmla="val 23852"/>
            </a:avLst>
          </a:prstGeom>
          <a:solidFill>
            <a:srgbClr val="FF7C8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正方形/長方形 5"/>
          <p:cNvSpPr/>
          <p:nvPr/>
        </p:nvSpPr>
        <p:spPr>
          <a:xfrm>
            <a:off x="962025" y="2826741"/>
            <a:ext cx="1261143" cy="726083"/>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600" kern="100" dirty="0">
                <a:solidFill>
                  <a:schemeClr val="bg1"/>
                </a:solidFill>
                <a:effectLst/>
                <a:latin typeface="游明朝" panose="02020400000000000000" pitchFamily="18" charset="-128"/>
                <a:ea typeface="UD デジタル 教科書体 NK-B" panose="02020700000000000000" pitchFamily="18" charset="-128"/>
                <a:cs typeface="Times New Roman" panose="02020603050405020304" pitchFamily="18" charset="0"/>
              </a:rPr>
              <a:t>目安は一口</a:t>
            </a:r>
            <a:endParaRPr lang="ja-JP" sz="16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a:p>
            <a:pPr algn="ctr">
              <a:spcAft>
                <a:spcPts val="0"/>
              </a:spcAft>
            </a:pPr>
            <a:r>
              <a:rPr lang="en-US" sz="1600" kern="100" dirty="0">
                <a:solidFill>
                  <a:schemeClr val="bg1"/>
                </a:solidFill>
                <a:effectLst/>
                <a:latin typeface="UD デジタル 教科書体 NK-B" panose="02020700000000000000" pitchFamily="18" charset="-128"/>
                <a:ea typeface="游明朝" panose="02020400000000000000" pitchFamily="18" charset="-128"/>
                <a:cs typeface="Times New Roman" panose="02020603050405020304" pitchFamily="18" charset="0"/>
              </a:rPr>
              <a:t>30</a:t>
            </a:r>
            <a:r>
              <a:rPr lang="ja-JP" sz="1600" kern="100" dirty="0">
                <a:solidFill>
                  <a:schemeClr val="bg1"/>
                </a:solidFill>
                <a:effectLst/>
                <a:latin typeface="游明朝" panose="02020400000000000000" pitchFamily="18" charset="-128"/>
                <a:ea typeface="UD デジタル 教科書体 NK-B" panose="02020700000000000000" pitchFamily="18" charset="-128"/>
                <a:cs typeface="Times New Roman" panose="02020603050405020304" pitchFamily="18" charset="0"/>
              </a:rPr>
              <a:t>回！</a:t>
            </a:r>
            <a:endParaRPr lang="ja-JP" sz="1600" kern="100" dirty="0">
              <a:solidFill>
                <a:schemeClr val="bg1"/>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904653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95349" y="2705100"/>
            <a:ext cx="10556421" cy="144655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今日からできるオーラルフレイル対策</a:t>
            </a:r>
            <a:endParaRPr kumimoji="1" lang="en-US" altLang="ja-JP" sz="2800" dirty="0">
              <a:latin typeface="メイリオ" panose="020B0604030504040204" pitchFamily="50" charset="-128"/>
              <a:ea typeface="メイリオ" panose="020B0604030504040204" pitchFamily="50" charset="-128"/>
            </a:endParaRPr>
          </a:p>
          <a:p>
            <a:pPr algn="ctr"/>
            <a:r>
              <a:rPr kumimoji="1" lang="ja-JP" altLang="en-US" sz="6000" b="1" dirty="0">
                <a:solidFill>
                  <a:srgbClr val="92D050"/>
                </a:solidFill>
                <a:latin typeface="メイリオ" panose="020B0604030504040204" pitchFamily="50" charset="-128"/>
                <a:ea typeface="メイリオ" panose="020B0604030504040204" pitchFamily="50" charset="-128"/>
              </a:rPr>
              <a:t>飲み込む力を鍛えましょう！</a:t>
            </a:r>
          </a:p>
        </p:txBody>
      </p:sp>
    </p:spTree>
    <p:extLst>
      <p:ext uri="{BB962C8B-B14F-4D97-AF65-F5344CB8AC3E}">
        <p14:creationId xmlns:p14="http://schemas.microsoft.com/office/powerpoint/2010/main" val="4238222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b="1" dirty="0">
                <a:solidFill>
                  <a:srgbClr val="92D050"/>
                </a:solidFill>
                <a:latin typeface="メイリオ" panose="020B0604030504040204" pitchFamily="50" charset="-128"/>
                <a:ea typeface="メイリオ" panose="020B0604030504040204" pitchFamily="50" charset="-128"/>
              </a:rPr>
              <a:t>次のような症状はありませんか？</a:t>
            </a:r>
            <a:endParaRPr kumimoji="1" lang="ja-JP" altLang="en-US" b="1" dirty="0">
              <a:solidFill>
                <a:srgbClr val="92D050"/>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654630" y="2246418"/>
            <a:ext cx="9363890" cy="3416320"/>
          </a:xfrm>
          <a:prstGeom prst="rect">
            <a:avLst/>
          </a:prstGeom>
          <a:noFill/>
        </p:spPr>
        <p:txBody>
          <a:bodyPr wrap="square" rtlCol="0">
            <a:spAutoFit/>
          </a:bodyPr>
          <a:lstStyle/>
          <a:p>
            <a:r>
              <a:rPr kumimoji="1" lang="ja-JP" altLang="en-US" sz="3600" dirty="0">
                <a:latin typeface="メイリオ" panose="020B0604030504040204" pitchFamily="50" charset="-128"/>
                <a:ea typeface="メイリオ" panose="020B0604030504040204" pitchFamily="50" charset="-128"/>
              </a:rPr>
              <a:t>□ 飲食中にむせる</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食後、痰がからんだようなゴロゴロ</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した声になる</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のどに食べ物が残る感じがする</a:t>
            </a:r>
            <a:endParaRPr kumimoji="1" lang="en-US" altLang="ja-JP" sz="3600" dirty="0">
              <a:latin typeface="メイリオ" panose="020B0604030504040204" pitchFamily="50" charset="-128"/>
              <a:ea typeface="メイリオ" panose="020B0604030504040204" pitchFamily="50" charset="-128"/>
            </a:endParaRPr>
          </a:p>
          <a:p>
            <a:endParaRPr kumimoji="1" lang="en-US" altLang="ja-JP" sz="3600" dirty="0">
              <a:latin typeface="メイリオ" panose="020B0604030504040204" pitchFamily="50" charset="-128"/>
              <a:ea typeface="メイリオ" panose="020B0604030504040204" pitchFamily="50" charset="-128"/>
            </a:endParaRPr>
          </a:p>
          <a:p>
            <a:r>
              <a:rPr kumimoji="1" lang="ja-JP" altLang="en-US" sz="3600" b="1" dirty="0">
                <a:latin typeface="メイリオ" panose="020B0604030504040204" pitchFamily="50" charset="-128"/>
                <a:ea typeface="メイリオ" panose="020B0604030504040204" pitchFamily="50" charset="-128"/>
              </a:rPr>
              <a:t>飲み込む力が低下しているかもしれません！</a:t>
            </a:r>
            <a:endParaRPr kumimoji="1" lang="en-US" altLang="ja-JP" sz="3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91920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CCD72DD-9672-B4F9-1015-401879A0138D}"/>
              </a:ext>
            </a:extLst>
          </p:cNvPr>
          <p:cNvSpPr>
            <a:spLocks noGrp="1"/>
          </p:cNvSpPr>
          <p:nvPr>
            <p:ph type="title"/>
          </p:nvPr>
        </p:nvSpPr>
        <p:spPr/>
        <p:txBody>
          <a:bodyPr/>
          <a:lstStyle/>
          <a:p>
            <a:pPr algn="ctr"/>
            <a:r>
              <a:rPr lang="ja-JP" altLang="en-US" b="1" dirty="0">
                <a:solidFill>
                  <a:srgbClr val="92D050"/>
                </a:solidFill>
                <a:latin typeface="メイリオ" panose="020B0604030504040204" pitchFamily="50" charset="-128"/>
                <a:ea typeface="メイリオ" panose="020B0604030504040204" pitchFamily="50" charset="-128"/>
              </a:rPr>
              <a:t>誤嚥性肺炎の起こり方</a:t>
            </a:r>
            <a:endParaRPr kumimoji="1" lang="ja-JP" altLang="en-US" b="1" dirty="0">
              <a:solidFill>
                <a:srgbClr val="92D050"/>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0" y="1861185"/>
            <a:ext cx="3030842" cy="4373038"/>
          </a:xfrm>
          <a:prstGeom prst="rect">
            <a:avLst/>
          </a:prstGeom>
        </p:spPr>
      </p:pic>
      <p:sp>
        <p:nvSpPr>
          <p:cNvPr id="4" name="円形吹き出し 3"/>
          <p:cNvSpPr/>
          <p:nvPr/>
        </p:nvSpPr>
        <p:spPr>
          <a:xfrm>
            <a:off x="1407043" y="2649433"/>
            <a:ext cx="3092565" cy="2901316"/>
          </a:xfrm>
          <a:prstGeom prst="wedgeEllipseCallout">
            <a:avLst>
              <a:gd name="adj1" fmla="val 155477"/>
              <a:gd name="adj2" fmla="val 3761"/>
            </a:avLst>
          </a:prstGeom>
          <a:solidFill>
            <a:srgbClr val="FF7C80"/>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a:effectLst/>
                <a:latin typeface="游明朝" panose="02020400000000000000" pitchFamily="18" charset="-128"/>
                <a:ea typeface="游明朝" panose="02020400000000000000" pitchFamily="18" charset="-128"/>
                <a:cs typeface="Times New Roman" panose="02020603050405020304" pitchFamily="18" charset="0"/>
              </a:rPr>
              <a:t> </a:t>
            </a:r>
            <a:endParaRPr lang="ja-JP" sz="1050" kern="10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7156" y="2906035"/>
            <a:ext cx="2638049" cy="2388113"/>
          </a:xfrm>
          <a:prstGeom prst="rect">
            <a:avLst/>
          </a:prstGeom>
        </p:spPr>
      </p:pic>
      <p:sp>
        <p:nvSpPr>
          <p:cNvPr id="6" name="角丸四角形吹き出し 5"/>
          <p:cNvSpPr/>
          <p:nvPr/>
        </p:nvSpPr>
        <p:spPr>
          <a:xfrm>
            <a:off x="9492602" y="3673217"/>
            <a:ext cx="1962150" cy="485775"/>
          </a:xfrm>
          <a:prstGeom prst="wedgeRoundRectCallout">
            <a:avLst>
              <a:gd name="adj1" fmla="val -60153"/>
              <a:gd name="adj2" fmla="val -31618"/>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①ものを食べる</a:t>
            </a:r>
          </a:p>
        </p:txBody>
      </p:sp>
      <p:sp>
        <p:nvSpPr>
          <p:cNvPr id="7" name="角丸四角形吹き出し 6"/>
          <p:cNvSpPr/>
          <p:nvPr/>
        </p:nvSpPr>
        <p:spPr>
          <a:xfrm>
            <a:off x="5107778" y="2765143"/>
            <a:ext cx="2079314" cy="655931"/>
          </a:xfrm>
          <a:prstGeom prst="wedgeRoundRectCallout">
            <a:avLst>
              <a:gd name="adj1" fmla="val 115293"/>
              <a:gd name="adj2" fmla="val 80196"/>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②口の中の</a:t>
            </a:r>
            <a:endParaRPr kumimoji="1" lang="en-US" altLang="ja-JP" dirty="0"/>
          </a:p>
          <a:p>
            <a:r>
              <a:rPr kumimoji="1" lang="ja-JP" altLang="en-US" dirty="0"/>
              <a:t>　　細菌が付着</a:t>
            </a:r>
          </a:p>
        </p:txBody>
      </p:sp>
      <p:sp>
        <p:nvSpPr>
          <p:cNvPr id="8" name="角丸四角形吹き出し 7"/>
          <p:cNvSpPr/>
          <p:nvPr/>
        </p:nvSpPr>
        <p:spPr>
          <a:xfrm>
            <a:off x="4932196" y="4499683"/>
            <a:ext cx="2079314" cy="655931"/>
          </a:xfrm>
          <a:prstGeom prst="wedgeRoundRectCallout">
            <a:avLst>
              <a:gd name="adj1" fmla="val 91015"/>
              <a:gd name="adj2" fmla="val -65017"/>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③気管に</a:t>
            </a:r>
            <a:endParaRPr kumimoji="1" lang="en-US" altLang="ja-JP" dirty="0"/>
          </a:p>
          <a:p>
            <a:r>
              <a:rPr kumimoji="1" lang="ja-JP" altLang="en-US" dirty="0"/>
              <a:t>　　誤って入る</a:t>
            </a:r>
          </a:p>
        </p:txBody>
      </p:sp>
      <p:sp>
        <p:nvSpPr>
          <p:cNvPr id="9" name="角丸四角形吹き出し 8"/>
          <p:cNvSpPr/>
          <p:nvPr/>
        </p:nvSpPr>
        <p:spPr>
          <a:xfrm>
            <a:off x="8933951" y="5578292"/>
            <a:ext cx="2079314" cy="655931"/>
          </a:xfrm>
          <a:prstGeom prst="wedgeRoundRectCallout">
            <a:avLst>
              <a:gd name="adj1" fmla="val -78935"/>
              <a:gd name="adj2" fmla="val -41783"/>
              <a:gd name="adj3" fmla="val 1666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t>　④肺で炎症を</a:t>
            </a:r>
            <a:endParaRPr kumimoji="1" lang="en-US" altLang="ja-JP" dirty="0"/>
          </a:p>
          <a:p>
            <a:r>
              <a:rPr kumimoji="1" lang="ja-JP" altLang="en-US" dirty="0"/>
              <a:t>　　起こす</a:t>
            </a:r>
          </a:p>
        </p:txBody>
      </p:sp>
      <p:sp>
        <p:nvSpPr>
          <p:cNvPr id="10" name="テキスト ボックス 9"/>
          <p:cNvSpPr txBox="1"/>
          <p:nvPr/>
        </p:nvSpPr>
        <p:spPr>
          <a:xfrm>
            <a:off x="1324519" y="1726103"/>
            <a:ext cx="3402874" cy="923330"/>
          </a:xfrm>
          <a:prstGeom prst="rect">
            <a:avLst/>
          </a:prstGeom>
          <a:no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正常な場合</a:t>
            </a:r>
            <a:endParaRPr kumimoji="1" lang="en-US" altLang="ja-JP" b="1"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気管にフタ（喉頭蓋）がされ、食べ物や</a:t>
            </a:r>
            <a:r>
              <a:rPr kumimoji="1" lang="ja-JP" altLang="en-US" dirty="0" err="1">
                <a:latin typeface="メイリオ" panose="020B0604030504040204" pitchFamily="50" charset="-128"/>
                <a:ea typeface="メイリオ" panose="020B0604030504040204" pitchFamily="50" charset="-128"/>
              </a:rPr>
              <a:t>だ</a:t>
            </a:r>
            <a:r>
              <a:rPr kumimoji="1" lang="ja-JP" altLang="en-US" dirty="0">
                <a:latin typeface="メイリオ" panose="020B0604030504040204" pitchFamily="50" charset="-128"/>
                <a:ea typeface="メイリオ" panose="020B0604030504040204" pitchFamily="50" charset="-128"/>
              </a:rPr>
              <a:t>液は食道に入ります。</a:t>
            </a:r>
            <a:endParaRPr kumimoji="1" lang="en-US" altLang="ja-JP"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1143000" y="5631631"/>
            <a:ext cx="4806012" cy="646331"/>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「むせ＝誤嚥」ではありません。</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むせたら咳をして出す力も重要です。</a:t>
            </a:r>
            <a:endParaRPr kumimoji="1" lang="en-US" altLang="ja-JP"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2901504" y="4668988"/>
            <a:ext cx="699744"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kern="100" dirty="0">
                <a:latin typeface="游明朝" panose="02020400000000000000" pitchFamily="18" charset="-128"/>
                <a:ea typeface="UD デジタル 教科書体 NK-B" panose="02020700000000000000" pitchFamily="18" charset="-128"/>
                <a:cs typeface="Times New Roman" panose="02020603050405020304" pitchFamily="18" charset="0"/>
              </a:rPr>
              <a:t>気管</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 name="正方形/長方形 12"/>
          <p:cNvSpPr/>
          <p:nvPr/>
        </p:nvSpPr>
        <p:spPr>
          <a:xfrm>
            <a:off x="2096704" y="4668988"/>
            <a:ext cx="699744"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kern="100" dirty="0">
                <a:latin typeface="游明朝" panose="02020400000000000000" pitchFamily="18" charset="-128"/>
                <a:ea typeface="UD デジタル 教科書体 NK-B" panose="02020700000000000000" pitchFamily="18" charset="-128"/>
                <a:cs typeface="Times New Roman" panose="02020603050405020304" pitchFamily="18" charset="0"/>
              </a:rPr>
              <a:t>食道</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正方形/長方形 13"/>
          <p:cNvSpPr/>
          <p:nvPr/>
        </p:nvSpPr>
        <p:spPr>
          <a:xfrm>
            <a:off x="2796448" y="3280148"/>
            <a:ext cx="875326"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kern="100" dirty="0">
                <a:latin typeface="游明朝" panose="02020400000000000000" pitchFamily="18" charset="-128"/>
                <a:ea typeface="UD デジタル 教科書体 NK-B" panose="02020700000000000000" pitchFamily="18" charset="-128"/>
                <a:cs typeface="Times New Roman" panose="02020603050405020304" pitchFamily="18" charset="0"/>
              </a:rPr>
              <a:t>喉頭蓋</a:t>
            </a:r>
            <a:endParaRPr lang="ja-JP" sz="1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正方形/長方形 14"/>
          <p:cNvSpPr/>
          <p:nvPr/>
        </p:nvSpPr>
        <p:spPr>
          <a:xfrm>
            <a:off x="2875725" y="3093108"/>
            <a:ext cx="751302"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800" kern="100" dirty="0">
                <a:latin typeface="游明朝" panose="02020400000000000000" pitchFamily="18" charset="-128"/>
                <a:ea typeface="UD デジタル 教科書体 NK-B" panose="02020700000000000000" pitchFamily="18" charset="-128"/>
                <a:cs typeface="Times New Roman" panose="02020603050405020304" pitchFamily="18" charset="0"/>
              </a:rPr>
              <a:t>こうとうがい</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7" name="直線矢印コネクタ 16"/>
          <p:cNvCxnSpPr/>
          <p:nvPr/>
        </p:nvCxnSpPr>
        <p:spPr>
          <a:xfrm>
            <a:off x="3234111" y="3545401"/>
            <a:ext cx="0" cy="378075"/>
          </a:xfrm>
          <a:prstGeom prst="straightConnector1">
            <a:avLst/>
          </a:prstGeom>
          <a:ln w="15875">
            <a:solidFill>
              <a:schemeClr val="tx1"/>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5" name="爆発 1 24"/>
          <p:cNvSpPr/>
          <p:nvPr/>
        </p:nvSpPr>
        <p:spPr>
          <a:xfrm>
            <a:off x="8439301" y="4131449"/>
            <a:ext cx="1603051" cy="1419300"/>
          </a:xfrm>
          <a:prstGeom prst="irregularSeal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8745877" y="4668988"/>
            <a:ext cx="1024144" cy="45117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2400" kern="100" dirty="0">
                <a:latin typeface="游明朝" panose="02020400000000000000" pitchFamily="18" charset="-128"/>
                <a:ea typeface="UD デジタル 教科書体 NK-B" panose="02020700000000000000" pitchFamily="18" charset="-128"/>
                <a:cs typeface="Times New Roman" panose="02020603050405020304" pitchFamily="18" charset="0"/>
              </a:rPr>
              <a:t>誤嚥</a:t>
            </a:r>
            <a:endParaRPr 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7" name="正方形/長方形 26"/>
          <p:cNvSpPr/>
          <p:nvPr/>
        </p:nvSpPr>
        <p:spPr>
          <a:xfrm>
            <a:off x="8877466" y="4475581"/>
            <a:ext cx="751302"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200" kern="100" dirty="0">
                <a:latin typeface="游明朝" panose="02020400000000000000" pitchFamily="18" charset="-128"/>
                <a:ea typeface="UD デジタル 教科書体 NK-B" panose="02020700000000000000" pitchFamily="18" charset="-128"/>
                <a:cs typeface="Times New Roman" panose="02020603050405020304" pitchFamily="18" charset="0"/>
              </a:rPr>
              <a:t>ごえん</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34283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dirty="0">
                <a:solidFill>
                  <a:schemeClr val="tx1"/>
                </a:solidFill>
                <a:latin typeface="メイリオ" panose="020B0604030504040204" pitchFamily="50" charset="-128"/>
                <a:ea typeface="メイリオ" panose="020B0604030504040204" pitchFamily="50" charset="-128"/>
              </a:rPr>
              <a:t>だ液を飲み込むときの</a:t>
            </a:r>
            <a:r>
              <a:rPr lang="en-US" altLang="ja-JP" sz="3200" dirty="0">
                <a:solidFill>
                  <a:schemeClr val="tx1"/>
                </a:solidFill>
                <a:latin typeface="メイリオ" panose="020B0604030504040204" pitchFamily="50" charset="-128"/>
                <a:ea typeface="メイリオ" panose="020B0604030504040204" pitchFamily="50" charset="-128"/>
              </a:rPr>
              <a:t/>
            </a:r>
            <a:br>
              <a:rPr lang="en-US" altLang="ja-JP"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　　　</a:t>
            </a:r>
            <a:r>
              <a:rPr lang="ja-JP" altLang="en-US" b="1" dirty="0">
                <a:solidFill>
                  <a:srgbClr val="92D050"/>
                </a:solidFill>
                <a:latin typeface="メイリオ" panose="020B0604030504040204" pitchFamily="50" charset="-128"/>
                <a:ea typeface="メイリオ" panose="020B0604030504040204" pitchFamily="50" charset="-128"/>
              </a:rPr>
              <a:t>「のど」の動きをチェック</a:t>
            </a:r>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665360"/>
            <a:ext cx="3055686" cy="2329005"/>
          </a:xfrm>
          <a:prstGeom prst="rect">
            <a:avLst/>
          </a:prstGeom>
        </p:spPr>
      </p:pic>
      <p:sp>
        <p:nvSpPr>
          <p:cNvPr id="5" name="正方形/長方形 4"/>
          <p:cNvSpPr/>
          <p:nvPr/>
        </p:nvSpPr>
        <p:spPr>
          <a:xfrm>
            <a:off x="4406538" y="2386528"/>
            <a:ext cx="7341326" cy="310858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① 最初に</a:t>
            </a:r>
            <a:r>
              <a:rPr lang="ja-JP" sz="2400" kern="100" dirty="0" err="1">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だ</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液を</a:t>
            </a:r>
            <a:r>
              <a:rPr 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1</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回飲み込む。</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② あごを引いて、背筋を伸ばして姿勢を整える。</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③ 喉仏を人差し指と中指で挟むように触れる。</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66700" indent="-266700"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④</a:t>
            </a:r>
            <a:r>
              <a:rPr 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30</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秒間の間に、</a:t>
            </a:r>
            <a:r>
              <a:rPr lang="ja-JP" sz="2400" kern="100" dirty="0" err="1">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だ</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液を繰り返し飲み込んで、</a:t>
            </a:r>
            <a:endPar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marL="266700" indent="-266700" algn="just">
              <a:spcAft>
                <a:spcPts val="0"/>
              </a:spcAft>
            </a:pPr>
            <a:r>
              <a:rPr lang="ja-JP" altLang="en-US" sz="2400" kern="100" dirty="0">
                <a:solidFill>
                  <a:srgbClr val="000000"/>
                </a:solidFill>
                <a:latin typeface="メイリオ" panose="020B0604030504040204" pitchFamily="50" charset="-128"/>
                <a:ea typeface="メイリオ" panose="020B0604030504040204" pitchFamily="50" charset="-128"/>
                <a:cs typeface="Times New Roman" panose="02020603050405020304" pitchFamily="18" charset="0"/>
              </a:rPr>
              <a:t>　 </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喉仏が指の腹を乗り越えた回数を数える。</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66700" indent="-266700" algn="just">
              <a:spcAft>
                <a:spcPts val="0"/>
              </a:spcAft>
            </a:pPr>
            <a:r>
              <a:rPr 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marL="266700" indent="-266700" algn="just">
              <a:spcAft>
                <a:spcPts val="0"/>
              </a:spcAft>
            </a:pPr>
            <a:r>
              <a:rPr lang="en-US" sz="2400" b="1" kern="100" dirty="0">
                <a:solidFill>
                  <a:srgbClr val="FF6699"/>
                </a:solidFill>
                <a:effectLst/>
                <a:latin typeface="メイリオ" panose="020B0604030504040204" pitchFamily="50" charset="-128"/>
                <a:ea typeface="メイリオ" panose="020B0604030504040204" pitchFamily="50" charset="-128"/>
                <a:cs typeface="Times New Roman" panose="02020603050405020304" pitchFamily="18" charset="0"/>
              </a:rPr>
              <a:t>3</a:t>
            </a:r>
            <a:r>
              <a:rPr lang="ja-JP" sz="2400" b="1" kern="100" dirty="0">
                <a:solidFill>
                  <a:srgbClr val="FF6699"/>
                </a:solidFill>
                <a:effectLst/>
                <a:latin typeface="メイリオ" panose="020B0604030504040204" pitchFamily="50" charset="-128"/>
                <a:ea typeface="メイリオ" panose="020B0604030504040204" pitchFamily="50" charset="-128"/>
                <a:cs typeface="Times New Roman" panose="02020603050405020304" pitchFamily="18" charset="0"/>
              </a:rPr>
              <a:t>回以上</a:t>
            </a:r>
            <a:r>
              <a:rPr 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sz="20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問題ありません。</a:t>
            </a:r>
            <a:endPar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endParaRPr>
          </a:p>
          <a:p>
            <a:pPr marL="266700" indent="-266700" algn="just">
              <a:spcAft>
                <a:spcPts val="0"/>
              </a:spcAft>
            </a:pPr>
            <a:r>
              <a:rPr lang="en-US" sz="2400" b="1" kern="100" dirty="0">
                <a:solidFill>
                  <a:srgbClr val="FF6699"/>
                </a:solidFill>
                <a:effectLst/>
                <a:latin typeface="メイリオ" panose="020B0604030504040204" pitchFamily="50" charset="-128"/>
                <a:ea typeface="メイリオ" panose="020B0604030504040204" pitchFamily="50" charset="-128"/>
                <a:cs typeface="Times New Roman" panose="02020603050405020304" pitchFamily="18" charset="0"/>
              </a:rPr>
              <a:t>2</a:t>
            </a:r>
            <a:r>
              <a:rPr lang="ja-JP" sz="2400" b="1" kern="100" dirty="0">
                <a:solidFill>
                  <a:srgbClr val="FF6699"/>
                </a:solidFill>
                <a:effectLst/>
                <a:latin typeface="メイリオ" panose="020B0604030504040204" pitchFamily="50" charset="-128"/>
                <a:ea typeface="メイリオ" panose="020B0604030504040204" pitchFamily="50" charset="-128"/>
                <a:cs typeface="Times New Roman" panose="02020603050405020304" pitchFamily="18" charset="0"/>
              </a:rPr>
              <a:t>回以下</a:t>
            </a:r>
            <a:r>
              <a:rPr 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sz="20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飲み込む力が低下している可能性があります。</a:t>
            </a:r>
            <a:endParaRPr lang="ja-JP" sz="20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 name="正方形/長方形 5"/>
          <p:cNvSpPr/>
          <p:nvPr/>
        </p:nvSpPr>
        <p:spPr>
          <a:xfrm>
            <a:off x="690155" y="5773982"/>
            <a:ext cx="10781210" cy="47498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152400" indent="-152400" algn="l">
              <a:lnSpc>
                <a:spcPts val="1500"/>
              </a:lnSpc>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※より詳しく状況を知るためには、飲み込む力の検査（嚥下機能検査）が必要です。かかりつけの医師・歯科医師に相談しましょう。</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687423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200" dirty="0">
                <a:solidFill>
                  <a:schemeClr val="tx1"/>
                </a:solidFill>
                <a:latin typeface="メイリオ" panose="020B0604030504040204" pitchFamily="50" charset="-128"/>
                <a:ea typeface="メイリオ" panose="020B0604030504040204" pitchFamily="50" charset="-128"/>
              </a:rPr>
              <a:t>飲み込む</a:t>
            </a:r>
            <a:r>
              <a:rPr kumimoji="1" lang="ja-JP" altLang="en-US" sz="3200" dirty="0">
                <a:solidFill>
                  <a:schemeClr val="tx1"/>
                </a:solidFill>
                <a:latin typeface="メイリオ" panose="020B0604030504040204" pitchFamily="50" charset="-128"/>
                <a:ea typeface="メイリオ" panose="020B0604030504040204" pitchFamily="50" charset="-128"/>
              </a:rPr>
              <a:t>ための筋肉をトレーニング</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b="1" dirty="0">
                <a:solidFill>
                  <a:srgbClr val="92D050"/>
                </a:solidFill>
                <a:latin typeface="メイリオ" panose="020B0604030504040204" pitchFamily="50" charset="-128"/>
                <a:ea typeface="メイリオ" panose="020B0604030504040204" pitchFamily="50" charset="-128"/>
              </a:rPr>
              <a:t>口まわりの筋肉をほぐし、鍛えましょう</a:t>
            </a:r>
            <a:endParaRPr kumimoji="1" lang="ja-JP" altLang="en-US" b="1" dirty="0">
              <a:solidFill>
                <a:srgbClr val="92D050"/>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143000" y="5100163"/>
            <a:ext cx="2653937"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口をすぼめて「うー」、横に引いて「いー」と動かす。</a:t>
            </a:r>
            <a:endParaRPr kumimoji="1" lang="en-US" altLang="ja-JP"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4953759" y="5100163"/>
            <a:ext cx="2640115" cy="646331"/>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舌を出し、上下・左右に動かす。</a:t>
            </a:r>
            <a:endParaRPr kumimoji="1" lang="en-US" altLang="ja-JP"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8907451" y="5100162"/>
            <a:ext cx="2622698" cy="646331"/>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ほほを膨らませたり、へこませる。</a:t>
            </a:r>
            <a:endParaRPr kumimoji="1" lang="en-US" altLang="ja-JP" dirty="0">
              <a:latin typeface="メイリオ" panose="020B0604030504040204" pitchFamily="50" charset="-128"/>
              <a:ea typeface="メイリオ" panose="020B0604030504040204" pitchFamily="50" charset="-128"/>
            </a:endParaRPr>
          </a:p>
        </p:txBody>
      </p:sp>
      <p:sp>
        <p:nvSpPr>
          <p:cNvPr id="9" name="コンテンツ プレースホルダー 2"/>
          <p:cNvSpPr txBox="1">
            <a:spLocks/>
          </p:cNvSpPr>
          <p:nvPr/>
        </p:nvSpPr>
        <p:spPr bwMode="auto">
          <a:xfrm>
            <a:off x="629194" y="2161860"/>
            <a:ext cx="1090095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ts val="3300"/>
              </a:lnSpc>
              <a:buNone/>
            </a:pPr>
            <a:r>
              <a:rPr lang="ja-JP" altLang="en-US" sz="2400" b="1" dirty="0">
                <a:solidFill>
                  <a:srgbClr val="FF9933"/>
                </a:solidFill>
                <a:latin typeface="メイリオ" panose="020B0604030504040204" pitchFamily="50" charset="-128"/>
                <a:ea typeface="メイリオ" panose="020B0604030504040204" pitchFamily="50" charset="-128"/>
              </a:rPr>
              <a:t>　</a:t>
            </a:r>
            <a:r>
              <a:rPr lang="ja-JP" altLang="en-US" sz="2400" b="1" dirty="0">
                <a:solidFill>
                  <a:srgbClr val="92D050"/>
                </a:solidFill>
                <a:latin typeface="メイリオ" panose="020B0604030504040204" pitchFamily="50" charset="-128"/>
                <a:ea typeface="メイリオ" panose="020B0604030504040204" pitchFamily="50" charset="-128"/>
              </a:rPr>
              <a:t>①くちびるの体操　　　　　　②舌の体操　　　　　　　③ほほの体操</a:t>
            </a:r>
            <a:endParaRPr lang="en-US" altLang="ja-JP" sz="2400" b="1" dirty="0">
              <a:solidFill>
                <a:srgbClr val="92D050"/>
              </a:solidFill>
              <a:latin typeface="メイリオ" panose="020B0604030504040204" pitchFamily="50" charset="-128"/>
              <a:ea typeface="メイリオ" panose="020B0604030504040204" pitchFamily="50" charset="-128"/>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14" y="2801763"/>
            <a:ext cx="1671441" cy="2012117"/>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630" y="2926086"/>
            <a:ext cx="1666940" cy="1908487"/>
          </a:xfrm>
          <a:prstGeom prst="rect">
            <a:avLst/>
          </a:prstGeom>
        </p:spPr>
      </p:pic>
      <p:pic>
        <p:nvPicPr>
          <p:cNvPr id="12" name="図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6508" y="3030387"/>
            <a:ext cx="1726917" cy="1783493"/>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5589" y="3030388"/>
            <a:ext cx="1721264" cy="1785674"/>
          </a:xfrm>
          <a:prstGeom prst="rect">
            <a:avLst/>
          </a:prstGeom>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9041" y="3103692"/>
            <a:ext cx="1650604" cy="1712370"/>
          </a:xfrm>
          <a:prstGeom prst="rect">
            <a:avLst/>
          </a:prstGeom>
        </p:spPr>
      </p:pic>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49320" y="3103692"/>
            <a:ext cx="1659206" cy="1721294"/>
          </a:xfrm>
          <a:prstGeom prst="rect">
            <a:avLst/>
          </a:prstGeom>
        </p:spPr>
      </p:pic>
    </p:spTree>
    <p:extLst>
      <p:ext uri="{BB962C8B-B14F-4D97-AF65-F5344CB8AC3E}">
        <p14:creationId xmlns:p14="http://schemas.microsoft.com/office/powerpoint/2010/main" val="54697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solidFill>
                  <a:schemeClr val="tx1"/>
                </a:solidFill>
                <a:latin typeface="メイリオ" panose="020B0604030504040204" pitchFamily="50" charset="-128"/>
                <a:ea typeface="メイリオ" panose="020B0604030504040204" pitchFamily="50" charset="-128"/>
              </a:rPr>
              <a:t>飲み込む</a:t>
            </a:r>
            <a:r>
              <a:rPr kumimoji="1" lang="ja-JP" altLang="en-US" sz="3200" dirty="0">
                <a:solidFill>
                  <a:schemeClr val="tx1"/>
                </a:solidFill>
                <a:latin typeface="メイリオ" panose="020B0604030504040204" pitchFamily="50" charset="-128"/>
                <a:ea typeface="メイリオ" panose="020B0604030504040204" pitchFamily="50" charset="-128"/>
              </a:rPr>
              <a:t>ための筋肉をトレーニング</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b="1" dirty="0">
                <a:solidFill>
                  <a:srgbClr val="92D050"/>
                </a:solidFill>
                <a:latin typeface="メイリオ" panose="020B0604030504040204" pitchFamily="50" charset="-128"/>
                <a:ea typeface="メイリオ" panose="020B0604030504040204" pitchFamily="50" charset="-128"/>
              </a:rPr>
              <a:t>のどの筋肉をほぐし、鍛えましょう</a:t>
            </a:r>
            <a:endParaRPr kumimoji="1" lang="ja-JP" altLang="en-US" b="1" dirty="0">
              <a:solidFill>
                <a:srgbClr val="92D050"/>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951412" y="4948774"/>
            <a:ext cx="3167743" cy="1200329"/>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おへそをのぞくようにあごを引く。おでこに手の付け根を当て、手とおでこで押し合う。ゆっくり</a:t>
            </a:r>
            <a:r>
              <a:rPr kumimoji="1" lang="en-US" altLang="ja-JP" dirty="0">
                <a:latin typeface="メイリオ" panose="020B0604030504040204" pitchFamily="50" charset="-128"/>
                <a:ea typeface="メイリオ" panose="020B0604030504040204" pitchFamily="50" charset="-128"/>
              </a:rPr>
              <a:t>5</a:t>
            </a:r>
            <a:r>
              <a:rPr kumimoji="1" lang="ja-JP" altLang="en-US" dirty="0">
                <a:latin typeface="メイリオ" panose="020B0604030504040204" pitchFamily="50" charset="-128"/>
                <a:ea typeface="メイリオ" panose="020B0604030504040204" pitchFamily="50" charset="-128"/>
              </a:rPr>
              <a:t>つ数える。</a:t>
            </a:r>
            <a:endParaRPr kumimoji="1" lang="en-US" altLang="ja-JP" dirty="0">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7082246" y="5225773"/>
            <a:ext cx="3936274"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あおむけに寝て、頭だけ持ち上げてつま先を見る。</a:t>
            </a: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数えて元に戻すのを</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回繰り返す。</a:t>
            </a:r>
            <a:endParaRPr kumimoji="1" lang="en-US" altLang="ja-JP" dirty="0">
              <a:latin typeface="メイリオ" panose="020B0604030504040204" pitchFamily="50" charset="-128"/>
              <a:ea typeface="メイリオ" panose="020B0604030504040204" pitchFamily="50" charset="-128"/>
            </a:endParaRPr>
          </a:p>
        </p:txBody>
      </p:sp>
      <p:sp>
        <p:nvSpPr>
          <p:cNvPr id="9" name="コンテンツ プレースホルダー 2"/>
          <p:cNvSpPr txBox="1">
            <a:spLocks/>
          </p:cNvSpPr>
          <p:nvPr/>
        </p:nvSpPr>
        <p:spPr bwMode="auto">
          <a:xfrm>
            <a:off x="698863" y="2514967"/>
            <a:ext cx="1090095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ts val="3300"/>
              </a:lnSpc>
              <a:buNone/>
            </a:pPr>
            <a:r>
              <a:rPr lang="ja-JP" altLang="en-US" sz="2400" b="1" dirty="0">
                <a:solidFill>
                  <a:srgbClr val="FF9933"/>
                </a:solidFill>
                <a:latin typeface="メイリオ" panose="020B0604030504040204" pitchFamily="50" charset="-128"/>
                <a:ea typeface="メイリオ" panose="020B0604030504040204" pitchFamily="50" charset="-128"/>
              </a:rPr>
              <a:t>　</a:t>
            </a:r>
            <a:r>
              <a:rPr lang="ja-JP" altLang="en-US" sz="2400" b="1" dirty="0">
                <a:solidFill>
                  <a:srgbClr val="92D050"/>
                </a:solidFill>
                <a:latin typeface="メイリオ" panose="020B0604030504040204" pitchFamily="50" charset="-128"/>
                <a:ea typeface="メイリオ" panose="020B0604030504040204" pitchFamily="50" charset="-128"/>
              </a:rPr>
              <a:t>①おでこ体操　　　　　　　　　　　　　　　　②頭上げ体操</a:t>
            </a:r>
            <a:endParaRPr lang="en-US" altLang="ja-JP" sz="2400" b="1" dirty="0">
              <a:solidFill>
                <a:srgbClr val="92D050"/>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465" y="2151467"/>
            <a:ext cx="2358594" cy="3357999"/>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6613" y="3281194"/>
            <a:ext cx="4479265" cy="1469677"/>
          </a:xfrm>
          <a:prstGeom prst="rect">
            <a:avLst/>
          </a:prstGeom>
        </p:spPr>
      </p:pic>
    </p:spTree>
    <p:extLst>
      <p:ext uri="{BB962C8B-B14F-4D97-AF65-F5344CB8AC3E}">
        <p14:creationId xmlns:p14="http://schemas.microsoft.com/office/powerpoint/2010/main" val="418360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kumimoji="1" lang="ja-JP" altLang="en-US" b="1" dirty="0">
                <a:solidFill>
                  <a:schemeClr val="accent2"/>
                </a:solidFill>
                <a:latin typeface="メイリオ" panose="020B0604030504040204" pitchFamily="50" charset="-128"/>
                <a:ea typeface="メイリオ" panose="020B0604030504040204" pitchFamily="50" charset="-128"/>
              </a:rPr>
              <a:t>オーラルフレイルとは</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616" y="1670984"/>
            <a:ext cx="1325125" cy="1719890"/>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4041" y="1677045"/>
            <a:ext cx="1582887" cy="1716698"/>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7072" y="3199260"/>
            <a:ext cx="1832708" cy="1801586"/>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988" y="3148297"/>
            <a:ext cx="1752856" cy="1790541"/>
          </a:xfrm>
          <a:prstGeom prst="rect">
            <a:avLst/>
          </a:prstGeom>
        </p:spPr>
      </p:pic>
      <p:pic>
        <p:nvPicPr>
          <p:cNvPr id="9" name="図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3209" y="5181600"/>
            <a:ext cx="1574579" cy="1198265"/>
          </a:xfrm>
          <a:prstGeom prst="rect">
            <a:avLst/>
          </a:prstGeom>
        </p:spPr>
      </p:pic>
      <p:pic>
        <p:nvPicPr>
          <p:cNvPr id="10" name="図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2595" y="4659086"/>
            <a:ext cx="1416584" cy="1720779"/>
          </a:xfrm>
          <a:prstGeom prst="rect">
            <a:avLst/>
          </a:prstGeom>
        </p:spPr>
      </p:pic>
      <p:sp>
        <p:nvSpPr>
          <p:cNvPr id="11" name="テキスト ボックス 10"/>
          <p:cNvSpPr txBox="1"/>
          <p:nvPr/>
        </p:nvSpPr>
        <p:spPr>
          <a:xfrm>
            <a:off x="2761367" y="2070274"/>
            <a:ext cx="2607945"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・むせる</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・食べこぼす</a:t>
            </a:r>
            <a:endParaRPr kumimoji="1" lang="en-US" altLang="ja-JP" sz="24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967424" y="3764229"/>
            <a:ext cx="3441346"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・食欲がない</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・少ししか食べない</a:t>
            </a:r>
            <a:endParaRPr kumimoji="1" lang="en-US" altLang="ja-JP" sz="2400"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2787788" y="5406465"/>
            <a:ext cx="3111567"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・やわらかいもの</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　ばかり食べる</a:t>
            </a:r>
            <a:endParaRPr kumimoji="1" lang="en-US" altLang="ja-JP" sz="24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6785092" y="2070275"/>
            <a:ext cx="2607945"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・滑舌がわるい</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・舌が回らない</a:t>
            </a:r>
            <a:endParaRPr kumimoji="1" lang="en-US" altLang="ja-JP" sz="24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8371619" y="3764229"/>
            <a:ext cx="2990402"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・口がかわく</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・ニオイが気になる</a:t>
            </a:r>
            <a:endParaRPr kumimoji="1" lang="en-US" altLang="ja-JP" sz="2400"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6785092" y="5406465"/>
            <a:ext cx="2947503" cy="830997"/>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・自分の歯がない</a:t>
            </a:r>
            <a:endParaRPr kumimoji="1" lang="en-US" altLang="ja-JP" sz="2400" dirty="0">
              <a:latin typeface="メイリオ" panose="020B0604030504040204" pitchFamily="50" charset="-128"/>
              <a:ea typeface="メイリオ" panose="020B0604030504040204" pitchFamily="50" charset="-128"/>
            </a:endParaRPr>
          </a:p>
          <a:p>
            <a:r>
              <a:rPr kumimoji="1" lang="ja-JP" altLang="en-US" sz="2400" dirty="0">
                <a:latin typeface="メイリオ" panose="020B0604030504040204" pitchFamily="50" charset="-128"/>
                <a:ea typeface="メイリオ" panose="020B0604030504040204" pitchFamily="50" charset="-128"/>
              </a:rPr>
              <a:t>・入れ歯が合わない</a:t>
            </a:r>
            <a:endParaRPr kumimoji="1" lang="en-US" altLang="ja-JP" sz="2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83351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ja-JP" altLang="en-US" sz="3200" dirty="0">
                <a:solidFill>
                  <a:schemeClr val="tx1"/>
                </a:solidFill>
                <a:latin typeface="メイリオ" panose="020B0604030504040204" pitchFamily="50" charset="-128"/>
                <a:ea typeface="メイリオ" panose="020B0604030504040204" pitchFamily="50" charset="-128"/>
              </a:rPr>
              <a:t>飲み込む</a:t>
            </a:r>
            <a:r>
              <a:rPr kumimoji="1" lang="ja-JP" altLang="en-US" sz="3200" dirty="0">
                <a:solidFill>
                  <a:schemeClr val="tx1"/>
                </a:solidFill>
                <a:latin typeface="メイリオ" panose="020B0604030504040204" pitchFamily="50" charset="-128"/>
                <a:ea typeface="メイリオ" panose="020B0604030504040204" pitchFamily="50" charset="-128"/>
              </a:rPr>
              <a:t>ための筋肉をトレーニング</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sz="3600" b="1" dirty="0" err="1">
                <a:solidFill>
                  <a:srgbClr val="92D050"/>
                </a:solidFill>
                <a:latin typeface="メイリオ" panose="020B0604030504040204" pitchFamily="50" charset="-128"/>
                <a:ea typeface="メイリオ" panose="020B0604030504040204" pitchFamily="50" charset="-128"/>
              </a:rPr>
              <a:t>だ</a:t>
            </a:r>
            <a:r>
              <a:rPr lang="ja-JP" altLang="en-US" sz="3600" b="1" dirty="0">
                <a:solidFill>
                  <a:srgbClr val="92D050"/>
                </a:solidFill>
                <a:latin typeface="メイリオ" panose="020B0604030504040204" pitchFamily="50" charset="-128"/>
                <a:ea typeface="メイリオ" panose="020B0604030504040204" pitchFamily="50" charset="-128"/>
              </a:rPr>
              <a:t>液をたっぷり出して、口の中をうるおしましょう</a:t>
            </a:r>
            <a:endParaRPr kumimoji="1" lang="ja-JP" altLang="en-US" sz="3600" b="1" dirty="0">
              <a:solidFill>
                <a:srgbClr val="92D050"/>
              </a:solidFill>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881743" y="5225773"/>
            <a:ext cx="2906485"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親指以外の</a:t>
            </a:r>
            <a:r>
              <a:rPr kumimoji="1" lang="en-US" altLang="ja-JP" dirty="0">
                <a:latin typeface="メイリオ" panose="020B0604030504040204" pitchFamily="50" charset="-128"/>
                <a:ea typeface="メイリオ" panose="020B0604030504040204" pitchFamily="50" charset="-128"/>
              </a:rPr>
              <a:t>4</a:t>
            </a:r>
            <a:r>
              <a:rPr kumimoji="1" lang="ja-JP" altLang="en-US" dirty="0">
                <a:latin typeface="メイリオ" panose="020B0604030504040204" pitchFamily="50" charset="-128"/>
                <a:ea typeface="メイリオ" panose="020B0604030504040204" pitchFamily="50" charset="-128"/>
              </a:rPr>
              <a:t>本の指を上の奥歯の上あたりに置き、後方から前方に回す。</a:t>
            </a:r>
            <a:endParaRPr kumimoji="1" lang="en-US" altLang="ja-JP" dirty="0">
              <a:latin typeface="メイリオ" panose="020B0604030504040204" pitchFamily="50" charset="-128"/>
              <a:ea typeface="メイリオ" panose="020B0604030504040204" pitchFamily="50" charset="-128"/>
            </a:endParaRPr>
          </a:p>
        </p:txBody>
      </p:sp>
      <p:sp>
        <p:nvSpPr>
          <p:cNvPr id="8" name="コンテンツ プレースホルダー 2"/>
          <p:cNvSpPr txBox="1">
            <a:spLocks/>
          </p:cNvSpPr>
          <p:nvPr/>
        </p:nvSpPr>
        <p:spPr bwMode="auto">
          <a:xfrm>
            <a:off x="703216" y="2140028"/>
            <a:ext cx="1030224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ts val="3300"/>
              </a:lnSpc>
              <a:buNone/>
            </a:pPr>
            <a:r>
              <a:rPr lang="ja-JP" altLang="en-US" sz="2400" b="1" dirty="0">
                <a:solidFill>
                  <a:srgbClr val="FF9933"/>
                </a:solidFill>
                <a:latin typeface="メイリオ" panose="020B0604030504040204" pitchFamily="50" charset="-128"/>
                <a:ea typeface="メイリオ" panose="020B0604030504040204" pitchFamily="50" charset="-128"/>
              </a:rPr>
              <a:t>　</a:t>
            </a:r>
            <a:r>
              <a:rPr lang="ja-JP" altLang="en-US" sz="2400" b="1" dirty="0">
                <a:solidFill>
                  <a:srgbClr val="92D050"/>
                </a:solidFill>
                <a:latin typeface="メイリオ" panose="020B0604030504040204" pitchFamily="50" charset="-128"/>
                <a:ea typeface="メイリオ" panose="020B0604030504040204" pitchFamily="50" charset="-128"/>
              </a:rPr>
              <a:t>①耳下腺を刺激　　　　　②顎下腺を刺激　　　　　③舌下腺を刺激</a:t>
            </a:r>
            <a:endParaRPr lang="en-US" altLang="ja-JP" sz="2400" b="1" dirty="0">
              <a:solidFill>
                <a:srgbClr val="92D050"/>
              </a:solidFill>
              <a:latin typeface="メイリオ" panose="020B0604030504040204" pitchFamily="50" charset="-128"/>
              <a:ea typeface="メイリオ" panose="020B0604030504040204" pitchFamily="50" charset="-128"/>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8922" y="2730185"/>
            <a:ext cx="1626111" cy="2272289"/>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324" y="2756995"/>
            <a:ext cx="1737364" cy="2273813"/>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598" y="2758518"/>
            <a:ext cx="2019304" cy="2270765"/>
          </a:xfrm>
          <a:prstGeom prst="rect">
            <a:avLst/>
          </a:prstGeom>
        </p:spPr>
      </p:pic>
      <p:sp>
        <p:nvSpPr>
          <p:cNvPr id="12" name="テキスト ボックス 11"/>
          <p:cNvSpPr txBox="1"/>
          <p:nvPr/>
        </p:nvSpPr>
        <p:spPr>
          <a:xfrm>
            <a:off x="4401093" y="5225773"/>
            <a:ext cx="2906485"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耳の下からあごの先までを</a:t>
            </a:r>
            <a:r>
              <a:rPr kumimoji="1" lang="en-US" altLang="ja-JP" dirty="0">
                <a:latin typeface="メイリオ" panose="020B0604030504040204" pitchFamily="50" charset="-128"/>
                <a:ea typeface="メイリオ" panose="020B0604030504040204" pitchFamily="50" charset="-128"/>
              </a:rPr>
              <a:t>5</a:t>
            </a:r>
            <a:r>
              <a:rPr kumimoji="1" lang="ja-JP" altLang="en-US" dirty="0">
                <a:latin typeface="メイリオ" panose="020B0604030504040204" pitchFamily="50" charset="-128"/>
                <a:ea typeface="メイリオ" panose="020B0604030504040204" pitchFamily="50" charset="-128"/>
              </a:rPr>
              <a:t>か所くらいに分け、順番に指先で押す。</a:t>
            </a:r>
            <a:endParaRPr kumimoji="1" lang="en-US" altLang="ja-JP"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8112035" y="5225773"/>
            <a:ext cx="2906485" cy="923330"/>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両手の親指をそろえてあごの下から上に向かってゆっくりと突き上げる。</a:t>
            </a:r>
            <a:endParaRPr kumimoji="1" lang="en-US" altLang="ja-JP" dirty="0">
              <a:latin typeface="メイリオ" panose="020B0604030504040204" pitchFamily="50" charset="-128"/>
              <a:ea typeface="メイリオ" panose="020B0604030504040204" pitchFamily="50" charset="-128"/>
            </a:endParaRPr>
          </a:p>
        </p:txBody>
      </p:sp>
      <p:sp>
        <p:nvSpPr>
          <p:cNvPr id="14" name="正方形/長方形 13"/>
          <p:cNvSpPr/>
          <p:nvPr/>
        </p:nvSpPr>
        <p:spPr>
          <a:xfrm>
            <a:off x="1316890" y="1959536"/>
            <a:ext cx="1034423"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200" kern="100" dirty="0">
                <a:latin typeface="游明朝" panose="02020400000000000000" pitchFamily="18" charset="-128"/>
                <a:ea typeface="UD デジタル 教科書体 NK-B" panose="02020700000000000000" pitchFamily="18" charset="-128"/>
                <a:cs typeface="Times New Roman" panose="02020603050405020304" pitchFamily="18" charset="0"/>
              </a:rPr>
              <a:t>じかせん</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正方形/長方形 14"/>
          <p:cNvSpPr/>
          <p:nvPr/>
        </p:nvSpPr>
        <p:spPr>
          <a:xfrm>
            <a:off x="5046337" y="1968908"/>
            <a:ext cx="1034423"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200" kern="100" dirty="0" err="1">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がくか</a:t>
            </a:r>
            <a:r>
              <a:rPr lang="ja-JP" altLang="en-US" sz="1200" kern="100" dirty="0">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せん</a:t>
            </a:r>
            <a:endParaRPr lang="ja-JP" sz="1200" kern="100" dirty="0">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16" name="正方形/長方形 15"/>
          <p:cNvSpPr/>
          <p:nvPr/>
        </p:nvSpPr>
        <p:spPr>
          <a:xfrm>
            <a:off x="8662570" y="1978420"/>
            <a:ext cx="1034423"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200" kern="100" dirty="0">
                <a:latin typeface="游明朝" panose="02020400000000000000" pitchFamily="18" charset="-128"/>
                <a:ea typeface="UD デジタル 教科書体 NK-B" panose="02020700000000000000" pitchFamily="18" charset="-128"/>
                <a:cs typeface="Times New Roman" panose="02020603050405020304" pitchFamily="18" charset="0"/>
              </a:rPr>
              <a:t>ぜっかせん</a:t>
            </a:r>
            <a:endParaRPr lang="ja-JP" sz="12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303129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solidFill>
                  <a:schemeClr val="tx1"/>
                </a:solidFill>
                <a:latin typeface="メイリオ" panose="020B0604030504040204" pitchFamily="50" charset="-128"/>
                <a:ea typeface="メイリオ" panose="020B0604030504040204" pitchFamily="50" charset="-128"/>
              </a:rPr>
              <a:t>飲み込む</a:t>
            </a:r>
            <a:r>
              <a:rPr kumimoji="1" lang="ja-JP" altLang="en-US" sz="3200" dirty="0">
                <a:solidFill>
                  <a:schemeClr val="tx1"/>
                </a:solidFill>
                <a:latin typeface="メイリオ" panose="020B0604030504040204" pitchFamily="50" charset="-128"/>
                <a:ea typeface="メイリオ" panose="020B0604030504040204" pitchFamily="50" charset="-128"/>
              </a:rPr>
              <a:t>ための筋肉をトレーニング</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b="1" dirty="0">
                <a:solidFill>
                  <a:srgbClr val="92D050"/>
                </a:solidFill>
                <a:latin typeface="メイリオ" panose="020B0604030504040204" pitchFamily="50" charset="-128"/>
                <a:ea typeface="メイリオ" panose="020B0604030504040204" pitchFamily="50" charset="-128"/>
              </a:rPr>
              <a:t>パタカラ体操で滑舌なめらか</a:t>
            </a:r>
            <a:endParaRPr kumimoji="1" lang="ja-JP" altLang="en-US" b="1" dirty="0">
              <a:solidFill>
                <a:srgbClr val="92D050"/>
              </a:solidFill>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29" y="2209495"/>
            <a:ext cx="3417355" cy="3512778"/>
          </a:xfrm>
          <a:prstGeom prst="rect">
            <a:avLst/>
          </a:prstGeom>
        </p:spPr>
      </p:pic>
      <p:sp>
        <p:nvSpPr>
          <p:cNvPr id="17" name="正方形/長方形 16"/>
          <p:cNvSpPr/>
          <p:nvPr/>
        </p:nvSpPr>
        <p:spPr>
          <a:xfrm>
            <a:off x="4415246" y="4089640"/>
            <a:ext cx="6844936" cy="176631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Aft>
                <a:spcPts val="0"/>
              </a:spcAft>
            </a:pPr>
            <a:r>
              <a:rPr lang="ja-JP" sz="16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パ：くちびるを開け閉めする力を強くして、食べこぼしを防ぎます。</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50000"/>
              </a:lnSpc>
              <a:spcAft>
                <a:spcPts val="0"/>
              </a:spcAft>
            </a:pPr>
            <a:r>
              <a:rPr lang="ja-JP" sz="16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タ：舌の先の力を強くして、食べ物を押しつぶし飲み込む力をつけます。</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50000"/>
              </a:lnSpc>
              <a:spcAft>
                <a:spcPts val="0"/>
              </a:spcAft>
            </a:pPr>
            <a:r>
              <a:rPr lang="ja-JP" sz="16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カ：舌の奥の力を強くして、むせずに食べ物をのどの奥に送り込みます。</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50000"/>
              </a:lnSpc>
              <a:spcAft>
                <a:spcPts val="0"/>
              </a:spcAft>
            </a:pPr>
            <a:r>
              <a:rPr lang="ja-JP" sz="16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ラ：舌を巻く力を強くして、食べ物を飲み込みやすくします。</a:t>
            </a:r>
            <a:endParaRPr lang="ja-JP" sz="16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8" name="正方形/長方形 17"/>
          <p:cNvSpPr/>
          <p:nvPr/>
        </p:nvSpPr>
        <p:spPr>
          <a:xfrm>
            <a:off x="4415246" y="2641839"/>
            <a:ext cx="7149736" cy="120735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Aft>
                <a:spcPts val="0"/>
              </a:spcAft>
            </a:pPr>
            <a:r>
              <a:rPr 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各</a:t>
            </a:r>
            <a:r>
              <a:rPr lang="en-US"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5</a:t>
            </a:r>
            <a:r>
              <a:rPr 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回ずつ、くちびると舌の動きを意識しながら、</a:t>
            </a:r>
            <a:endParaRPr lang="en-US" altLang="ja-JP" sz="2400" b="1" kern="100" dirty="0">
              <a:latin typeface="メイリオ" panose="020B0604030504040204" pitchFamily="50" charset="-128"/>
              <a:ea typeface="メイリオ" panose="020B0604030504040204" pitchFamily="50" charset="-128"/>
              <a:cs typeface="Times New Roman" panose="02020603050405020304" pitchFamily="18" charset="0"/>
            </a:endParaRPr>
          </a:p>
          <a:p>
            <a:pPr algn="just">
              <a:lnSpc>
                <a:spcPct val="150000"/>
              </a:lnSpc>
              <a:spcAft>
                <a:spcPts val="0"/>
              </a:spcAft>
            </a:pPr>
            <a:r>
              <a:rPr lang="ja-JP" sz="24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はっきりハキハキと声を出しましょう。</a:t>
            </a:r>
            <a:endParaRPr lang="ja-JP" sz="24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302873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95349" y="2705100"/>
            <a:ext cx="10556421" cy="144655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今日からできるオーラルフレイル対策</a:t>
            </a:r>
            <a:endParaRPr kumimoji="1" lang="en-US" altLang="ja-JP" sz="2800" dirty="0">
              <a:latin typeface="メイリオ" panose="020B0604030504040204" pitchFamily="50" charset="-128"/>
              <a:ea typeface="メイリオ" panose="020B0604030504040204" pitchFamily="50" charset="-128"/>
            </a:endParaRPr>
          </a:p>
          <a:p>
            <a:pPr algn="ctr"/>
            <a:r>
              <a:rPr kumimoji="1" lang="ja-JP" altLang="en-US" sz="6000" b="1" dirty="0">
                <a:solidFill>
                  <a:srgbClr val="FF6699"/>
                </a:solidFill>
                <a:latin typeface="メイリオ" panose="020B0604030504040204" pitchFamily="50" charset="-128"/>
                <a:ea typeface="メイリオ" panose="020B0604030504040204" pitchFamily="50" charset="-128"/>
              </a:rPr>
              <a:t>正しく歯を磨きましょう！</a:t>
            </a:r>
          </a:p>
        </p:txBody>
      </p:sp>
    </p:spTree>
    <p:extLst>
      <p:ext uri="{BB962C8B-B14F-4D97-AF65-F5344CB8AC3E}">
        <p14:creationId xmlns:p14="http://schemas.microsoft.com/office/powerpoint/2010/main" val="3005196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b="1" dirty="0">
                <a:solidFill>
                  <a:srgbClr val="FF6699"/>
                </a:solidFill>
                <a:latin typeface="メイリオ" panose="020B0604030504040204" pitchFamily="50" charset="-128"/>
                <a:ea typeface="メイリオ" panose="020B0604030504040204" pitchFamily="50" charset="-128"/>
              </a:rPr>
              <a:t>次のような状況ではありませんか？</a:t>
            </a:r>
            <a:endParaRPr kumimoji="1" lang="ja-JP" altLang="en-US" b="1" dirty="0">
              <a:solidFill>
                <a:srgbClr val="FF6699"/>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378131" y="2159332"/>
            <a:ext cx="9544594" cy="3970318"/>
          </a:xfrm>
          <a:prstGeom prst="rect">
            <a:avLst/>
          </a:prstGeom>
          <a:noFill/>
        </p:spPr>
        <p:txBody>
          <a:bodyPr wrap="square" rtlCol="0">
            <a:spAutoFit/>
          </a:bodyPr>
          <a:lstStyle/>
          <a:p>
            <a:r>
              <a:rPr kumimoji="1" lang="ja-JP" altLang="en-US" sz="3600" dirty="0">
                <a:latin typeface="メイリオ" panose="020B0604030504040204" pitchFamily="50" charset="-128"/>
                <a:ea typeface="メイリオ" panose="020B0604030504040204" pitchFamily="50" charset="-128"/>
              </a:rPr>
              <a:t>□ 歯磨きは</a:t>
            </a:r>
            <a:r>
              <a:rPr kumimoji="1" lang="en-US" altLang="ja-JP" sz="3600" dirty="0">
                <a:latin typeface="メイリオ" panose="020B0604030504040204" pitchFamily="50" charset="-128"/>
                <a:ea typeface="メイリオ" panose="020B0604030504040204" pitchFamily="50" charset="-128"/>
              </a:rPr>
              <a:t>1</a:t>
            </a:r>
            <a:r>
              <a:rPr kumimoji="1" lang="ja-JP" altLang="en-US" sz="3600" dirty="0">
                <a:latin typeface="メイリオ" panose="020B0604030504040204" pitchFamily="50" charset="-128"/>
                <a:ea typeface="メイリオ" panose="020B0604030504040204" pitchFamily="50" charset="-128"/>
              </a:rPr>
              <a:t>日</a:t>
            </a:r>
            <a:r>
              <a:rPr kumimoji="1" lang="en-US" altLang="ja-JP" sz="3600" dirty="0">
                <a:latin typeface="メイリオ" panose="020B0604030504040204" pitchFamily="50" charset="-128"/>
                <a:ea typeface="メイリオ" panose="020B0604030504040204" pitchFamily="50" charset="-128"/>
              </a:rPr>
              <a:t>1</a:t>
            </a:r>
            <a:r>
              <a:rPr kumimoji="1" lang="ja-JP" altLang="en-US" sz="3600" dirty="0">
                <a:latin typeface="メイリオ" panose="020B0604030504040204" pitchFamily="50" charset="-128"/>
                <a:ea typeface="メイリオ" panose="020B0604030504040204" pitchFamily="50" charset="-128"/>
              </a:rPr>
              <a:t>回以下</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歯と歯の間のケア（フロス・歯間ブラシ）</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をしていない</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口の臭いが気になる</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しばらく歯科医院に行っていない</a:t>
            </a:r>
            <a:endParaRPr kumimoji="1" lang="en-US" altLang="ja-JP" sz="3600" dirty="0">
              <a:latin typeface="メイリオ" panose="020B0604030504040204" pitchFamily="50" charset="-128"/>
              <a:ea typeface="メイリオ" panose="020B0604030504040204" pitchFamily="50" charset="-128"/>
            </a:endParaRPr>
          </a:p>
          <a:p>
            <a:endParaRPr kumimoji="1" lang="en-US" altLang="ja-JP" sz="3600" dirty="0">
              <a:latin typeface="メイリオ" panose="020B0604030504040204" pitchFamily="50" charset="-128"/>
              <a:ea typeface="メイリオ" panose="020B0604030504040204" pitchFamily="50" charset="-128"/>
            </a:endParaRPr>
          </a:p>
          <a:p>
            <a:r>
              <a:rPr kumimoji="1" lang="ja-JP" altLang="en-US" sz="3600" b="1" dirty="0">
                <a:latin typeface="メイリオ" panose="020B0604030504040204" pitchFamily="50" charset="-128"/>
                <a:ea typeface="メイリオ" panose="020B0604030504040204" pitchFamily="50" charset="-128"/>
              </a:rPr>
              <a:t>　 清潔度が低下しているかもしれません！</a:t>
            </a:r>
            <a:endParaRPr kumimoji="1" lang="en-US" altLang="ja-JP" sz="3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83931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3200" dirty="0">
                <a:solidFill>
                  <a:schemeClr val="tx1"/>
                </a:solidFill>
                <a:latin typeface="メイリオ" panose="020B0604030504040204" pitchFamily="50" charset="-128"/>
                <a:ea typeface="メイリオ" panose="020B0604030504040204" pitchFamily="50" charset="-128"/>
              </a:rPr>
              <a:t>ただの食べカスではない！</a:t>
            </a:r>
            <a:r>
              <a:rPr lang="en-US" altLang="ja-JP" sz="3200" dirty="0">
                <a:solidFill>
                  <a:schemeClr val="tx1"/>
                </a:solidFill>
                <a:latin typeface="メイリオ" panose="020B0604030504040204" pitchFamily="50" charset="-128"/>
                <a:ea typeface="メイリオ" panose="020B0604030504040204" pitchFamily="50" charset="-128"/>
              </a:rPr>
              <a:t/>
            </a:r>
            <a:br>
              <a:rPr lang="en-US" altLang="ja-JP" sz="3200" dirty="0">
                <a:solidFill>
                  <a:schemeClr val="tx1"/>
                </a:solidFill>
                <a:latin typeface="メイリオ" panose="020B0604030504040204" pitchFamily="50" charset="-128"/>
                <a:ea typeface="メイリオ" panose="020B0604030504040204" pitchFamily="50" charset="-128"/>
              </a:rPr>
            </a:br>
            <a:r>
              <a:rPr lang="ja-JP" altLang="en-US" sz="3200" dirty="0">
                <a:solidFill>
                  <a:schemeClr val="tx1"/>
                </a:solidFill>
                <a:latin typeface="メイリオ" panose="020B0604030504040204" pitchFamily="50" charset="-128"/>
                <a:ea typeface="メイリオ" panose="020B0604030504040204" pitchFamily="50" charset="-128"/>
              </a:rPr>
              <a:t>　　　　　</a:t>
            </a:r>
            <a:r>
              <a:rPr lang="ja-JP" altLang="en-US" b="1" dirty="0">
                <a:solidFill>
                  <a:srgbClr val="FF6699"/>
                </a:solidFill>
                <a:latin typeface="メイリオ" panose="020B0604030504040204" pitchFamily="50" charset="-128"/>
                <a:ea typeface="メイリオ" panose="020B0604030504040204" pitchFamily="50" charset="-128"/>
              </a:rPr>
              <a:t>歯垢（プラーク）の正体</a:t>
            </a:r>
            <a:endParaRPr kumimoji="1" lang="ja-JP" altLang="en-US" dirty="0">
              <a:solidFill>
                <a:srgbClr val="FF6699"/>
              </a:solidFill>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48" y="2340033"/>
            <a:ext cx="4786164" cy="2998321"/>
          </a:xfrm>
          <a:prstGeom prst="rect">
            <a:avLst/>
          </a:prstGeom>
        </p:spPr>
      </p:pic>
      <p:sp>
        <p:nvSpPr>
          <p:cNvPr id="7" name="正方形/長方形 6"/>
          <p:cNvSpPr/>
          <p:nvPr/>
        </p:nvSpPr>
        <p:spPr>
          <a:xfrm>
            <a:off x="5947954" y="2141177"/>
            <a:ext cx="5442857" cy="275086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歯の表面を爪で引っかいてみると白いもやもやしたものが取れませんか？</a:t>
            </a:r>
            <a:endPar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プラークと呼ばれる細菌のかたまりです。粘着性が強く、口をすすいだ程度では取れませんので、歯磨きで取り除きましょう。</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 name="爆発 1 7"/>
          <p:cNvSpPr/>
          <p:nvPr/>
        </p:nvSpPr>
        <p:spPr>
          <a:xfrm>
            <a:off x="6360160" y="4345577"/>
            <a:ext cx="4301308" cy="1887628"/>
          </a:xfrm>
          <a:prstGeom prst="irregularSeal1">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9" name="正方形/長方形 8"/>
          <p:cNvSpPr/>
          <p:nvPr/>
        </p:nvSpPr>
        <p:spPr>
          <a:xfrm>
            <a:off x="6978224" y="4699340"/>
            <a:ext cx="3065179" cy="118010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プラーク</a:t>
            </a:r>
            <a:r>
              <a:rPr lang="en-US"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1mg</a:t>
            </a: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ja-JP" sz="1400" kern="100" dirty="0" err="1">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つま</a:t>
            </a: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ようじの先くらい）の中には、細菌が約</a:t>
            </a:r>
            <a:r>
              <a:rPr lang="en-US"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1</a:t>
            </a: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2</a:t>
            </a: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億個存在していると言われています！</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071780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43000" y="609600"/>
            <a:ext cx="9875520" cy="1356360"/>
          </a:xfrm>
        </p:spPr>
        <p:txBody>
          <a:bodyPr/>
          <a:lstStyle/>
          <a:p>
            <a:pPr algn="ctr"/>
            <a:r>
              <a:rPr lang="ja-JP" altLang="en-US" b="1" dirty="0">
                <a:solidFill>
                  <a:srgbClr val="FF6699"/>
                </a:solidFill>
                <a:latin typeface="メイリオ" panose="020B0604030504040204" pitchFamily="50" charset="-128"/>
                <a:ea typeface="メイリオ" panose="020B0604030504040204" pitchFamily="50" charset="-128"/>
              </a:rPr>
              <a:t>歯ブラシの選び方</a:t>
            </a:r>
            <a:endParaRPr kumimoji="1" lang="ja-JP" altLang="en-US" dirty="0">
              <a:solidFill>
                <a:srgbClr val="FF6699"/>
              </a:solidFill>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678" y="2708352"/>
            <a:ext cx="2890163" cy="1933781"/>
          </a:xfrm>
          <a:prstGeom prst="rect">
            <a:avLst/>
          </a:prstGeom>
        </p:spPr>
      </p:pic>
      <p:sp>
        <p:nvSpPr>
          <p:cNvPr id="6" name="コンテンツ プレースホルダー 2"/>
          <p:cNvSpPr txBox="1">
            <a:spLocks/>
          </p:cNvSpPr>
          <p:nvPr/>
        </p:nvSpPr>
        <p:spPr bwMode="auto">
          <a:xfrm>
            <a:off x="823500" y="2157432"/>
            <a:ext cx="1030224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ts val="3300"/>
              </a:lnSpc>
              <a:buNone/>
            </a:pPr>
            <a:r>
              <a:rPr lang="ja-JP" altLang="en-US" sz="2800" b="1" dirty="0">
                <a:solidFill>
                  <a:srgbClr val="FF6699"/>
                </a:solidFill>
                <a:latin typeface="メイリオ" panose="020B0604030504040204" pitchFamily="50" charset="-128"/>
                <a:ea typeface="メイリオ" panose="020B0604030504040204" pitchFamily="50" charset="-128"/>
              </a:rPr>
              <a:t>①毛のかたさ　　　　②ヘッドの大きさ　　　　③交換時期</a:t>
            </a:r>
            <a:endParaRPr lang="en-US" altLang="ja-JP" sz="2800" b="1" dirty="0">
              <a:solidFill>
                <a:srgbClr val="FF6699"/>
              </a:solidFill>
              <a:latin typeface="メイリオ" panose="020B0604030504040204" pitchFamily="50" charset="-128"/>
              <a:ea typeface="メイリオ" panose="020B0604030504040204" pitchFamily="50" charset="-128"/>
            </a:endParaRPr>
          </a:p>
        </p:txBody>
      </p:sp>
      <p:sp>
        <p:nvSpPr>
          <p:cNvPr id="7" name="テキスト ボックス 6"/>
          <p:cNvSpPr txBox="1"/>
          <p:nvPr/>
        </p:nvSpPr>
        <p:spPr>
          <a:xfrm>
            <a:off x="643468" y="2917229"/>
            <a:ext cx="3520440" cy="2246769"/>
          </a:xfrm>
          <a:prstGeom prst="rect">
            <a:avLst/>
          </a:prstGeom>
          <a:noFill/>
        </p:spPr>
        <p:txBody>
          <a:bodyPr wrap="square" rtlCol="0">
            <a:spAutoFit/>
          </a:bodyPr>
          <a:lstStyle/>
          <a:p>
            <a:r>
              <a:rPr kumimoji="1" lang="ja-JP" altLang="en-US" sz="2800" b="1" dirty="0">
                <a:latin typeface="メイリオ" panose="020B0604030504040204" pitchFamily="50" charset="-128"/>
                <a:ea typeface="メイリオ" panose="020B0604030504040204" pitchFamily="50" charset="-128"/>
              </a:rPr>
              <a:t>　やわらかめ</a:t>
            </a:r>
            <a:endParaRPr kumimoji="1" lang="en-US" altLang="ja-JP" sz="2800" b="1" dirty="0">
              <a:latin typeface="メイリオ" panose="020B0604030504040204" pitchFamily="50" charset="-128"/>
              <a:ea typeface="メイリオ" panose="020B0604030504040204" pitchFamily="50" charset="-128"/>
            </a:endParaRPr>
          </a:p>
          <a:p>
            <a:r>
              <a:rPr kumimoji="1" lang="ja-JP" altLang="en-US" sz="2800" b="1" dirty="0">
                <a:latin typeface="メイリオ" panose="020B0604030504040204" pitchFamily="50" charset="-128"/>
                <a:ea typeface="メイリオ" panose="020B0604030504040204" pitchFamily="50" charset="-128"/>
              </a:rPr>
              <a:t>　　　　～ふつう</a:t>
            </a:r>
            <a:endParaRPr kumimoji="1" lang="en-US" altLang="ja-JP" sz="2800" b="1"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r>
              <a:rPr kumimoji="1" lang="en-US" altLang="ja-JP"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歯や歯ぐきの状態によって</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違うので、歯科医院でご相</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談ください。</a:t>
            </a:r>
            <a:endParaRPr kumimoji="1" lang="en-US" altLang="ja-JP" sz="2000" dirty="0">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4529539" y="4831534"/>
            <a:ext cx="2898325" cy="1200329"/>
          </a:xfrm>
          <a:prstGeom prst="rect">
            <a:avLst/>
          </a:prstGeom>
          <a:noFill/>
        </p:spPr>
        <p:txBody>
          <a:bodyPr wrap="square" rtlCol="0">
            <a:spAutoFit/>
          </a:bodyPr>
          <a:lstStyle/>
          <a:p>
            <a:pPr algn="ctr"/>
            <a:r>
              <a:rPr kumimoji="1" lang="ja-JP" altLang="en-US" sz="2800" b="1" dirty="0">
                <a:latin typeface="メイリオ" panose="020B0604030504040204" pitchFamily="50" charset="-128"/>
                <a:ea typeface="メイリオ" panose="020B0604030504040204" pitchFamily="50" charset="-128"/>
              </a:rPr>
              <a:t>小さめ</a:t>
            </a:r>
            <a:endParaRPr kumimoji="1" lang="en-US" altLang="ja-JP" sz="2800" b="1"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000" dirty="0">
                <a:latin typeface="メイリオ" panose="020B0604030504040204" pitchFamily="50" charset="-128"/>
                <a:ea typeface="メイリオ" panose="020B0604030504040204" pitchFamily="50" charset="-128"/>
              </a:rPr>
              <a:t>上の前歯</a:t>
            </a:r>
            <a:r>
              <a:rPr kumimoji="1" lang="en-US" altLang="ja-JP" sz="2000" dirty="0">
                <a:latin typeface="メイリオ" panose="020B0604030504040204" pitchFamily="50" charset="-128"/>
                <a:ea typeface="メイリオ" panose="020B0604030504040204" pitchFamily="50" charset="-128"/>
              </a:rPr>
              <a:t>2</a:t>
            </a:r>
            <a:r>
              <a:rPr kumimoji="1" lang="ja-JP" altLang="en-US" sz="2000" dirty="0">
                <a:latin typeface="メイリオ" panose="020B0604030504040204" pitchFamily="50" charset="-128"/>
                <a:ea typeface="メイリオ" panose="020B0604030504040204" pitchFamily="50" charset="-128"/>
              </a:rPr>
              <a:t>本分くらい</a:t>
            </a:r>
            <a:endParaRPr kumimoji="1" lang="en-US" altLang="ja-JP" sz="2000" dirty="0">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8264433" y="2921191"/>
            <a:ext cx="3284099" cy="1508105"/>
          </a:xfrm>
          <a:prstGeom prst="rect">
            <a:avLst/>
          </a:prstGeom>
          <a:noFill/>
        </p:spPr>
        <p:txBody>
          <a:bodyPr wrap="square" rtlCol="0">
            <a:spAutoFit/>
          </a:bodyPr>
          <a:lstStyle/>
          <a:p>
            <a:r>
              <a:rPr kumimoji="1" lang="ja-JP" altLang="en-US" sz="2800" b="1" dirty="0">
                <a:latin typeface="メイリオ" panose="020B0604030504040204" pitchFamily="50" charset="-128"/>
                <a:ea typeface="メイリオ" panose="020B0604030504040204" pitchFamily="50" charset="-128"/>
              </a:rPr>
              <a:t>目安は</a:t>
            </a:r>
            <a:r>
              <a:rPr kumimoji="1" lang="en-US" altLang="ja-JP" sz="2800" b="1" dirty="0">
                <a:latin typeface="メイリオ" panose="020B0604030504040204" pitchFamily="50" charset="-128"/>
                <a:ea typeface="メイリオ" panose="020B0604030504040204" pitchFamily="50" charset="-128"/>
              </a:rPr>
              <a:t>1</a:t>
            </a:r>
            <a:r>
              <a:rPr kumimoji="1" lang="ja-JP" altLang="en-US" sz="2800" b="1" dirty="0">
                <a:latin typeface="メイリオ" panose="020B0604030504040204" pitchFamily="50" charset="-128"/>
                <a:ea typeface="メイリオ" panose="020B0604030504040204" pitchFamily="50" charset="-128"/>
              </a:rPr>
              <a:t>ヶ月に</a:t>
            </a:r>
            <a:r>
              <a:rPr kumimoji="1" lang="en-US" altLang="ja-JP" sz="2800" b="1" dirty="0">
                <a:latin typeface="メイリオ" panose="020B0604030504040204" pitchFamily="50" charset="-128"/>
                <a:ea typeface="メイリオ" panose="020B0604030504040204" pitchFamily="50" charset="-128"/>
              </a:rPr>
              <a:t>1</a:t>
            </a:r>
            <a:r>
              <a:rPr kumimoji="1" lang="ja-JP" altLang="en-US" sz="2800" b="1" dirty="0">
                <a:latin typeface="メイリオ" panose="020B0604030504040204" pitchFamily="50" charset="-128"/>
                <a:ea typeface="メイリオ" panose="020B0604030504040204" pitchFamily="50" charset="-128"/>
              </a:rPr>
              <a:t>本</a:t>
            </a:r>
            <a:endParaRPr kumimoji="1" lang="en-US" altLang="ja-JP" sz="2800" b="1" dirty="0">
              <a:latin typeface="メイリオ" panose="020B0604030504040204" pitchFamily="50" charset="-128"/>
              <a:ea typeface="メイリオ" panose="020B0604030504040204" pitchFamily="50" charset="-128"/>
            </a:endParaRPr>
          </a:p>
          <a:p>
            <a:endParaRPr kumimoji="1" lang="en-US" altLang="ja-JP" sz="24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毛先が開いたものは早めに交換しましょう。</a:t>
            </a:r>
            <a:endParaRPr kumimoji="1"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5156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43000" y="609600"/>
            <a:ext cx="9875520" cy="1356360"/>
          </a:xfrm>
        </p:spPr>
        <p:txBody>
          <a:bodyPr/>
          <a:lstStyle/>
          <a:p>
            <a:pPr algn="ctr"/>
            <a:r>
              <a:rPr lang="ja-JP" altLang="en-US" b="1" dirty="0">
                <a:solidFill>
                  <a:srgbClr val="FF6699"/>
                </a:solidFill>
                <a:latin typeface="メイリオ" panose="020B0604030504040204" pitchFamily="50" charset="-128"/>
                <a:ea typeface="メイリオ" panose="020B0604030504040204" pitchFamily="50" charset="-128"/>
              </a:rPr>
              <a:t>歯ブラシの使い方</a:t>
            </a:r>
            <a:endParaRPr kumimoji="1" lang="ja-JP" altLang="en-US" dirty="0">
              <a:solidFill>
                <a:srgbClr val="FF6699"/>
              </a:solidFill>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924496"/>
            <a:ext cx="3095250" cy="1815088"/>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9937" y="3047924"/>
            <a:ext cx="1839472" cy="1508763"/>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5634" y="2353068"/>
            <a:ext cx="2059580" cy="2340280"/>
          </a:xfrm>
          <a:prstGeom prst="rect">
            <a:avLst/>
          </a:prstGeom>
        </p:spPr>
      </p:pic>
      <p:sp>
        <p:nvSpPr>
          <p:cNvPr id="8" name="コンテンツ プレースホルダー 2"/>
          <p:cNvSpPr txBox="1">
            <a:spLocks/>
          </p:cNvSpPr>
          <p:nvPr/>
        </p:nvSpPr>
        <p:spPr bwMode="auto">
          <a:xfrm>
            <a:off x="1300843" y="2206278"/>
            <a:ext cx="9559834"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ts val="3300"/>
              </a:lnSpc>
              <a:buNone/>
            </a:pPr>
            <a:r>
              <a:rPr lang="ja-JP" altLang="en-US" sz="2800" b="1" dirty="0">
                <a:solidFill>
                  <a:srgbClr val="FF6699"/>
                </a:solidFill>
                <a:latin typeface="メイリオ" panose="020B0604030504040204" pitchFamily="50" charset="-128"/>
                <a:ea typeface="メイリオ" panose="020B0604030504040204" pitchFamily="50" charset="-128"/>
              </a:rPr>
              <a:t>①持ち方　　　　　　②当て方・動かし方</a:t>
            </a:r>
            <a:endParaRPr lang="en-US" altLang="ja-JP" sz="2800" b="1" dirty="0">
              <a:solidFill>
                <a:srgbClr val="FF6699"/>
              </a:solidFill>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1034143" y="4830009"/>
            <a:ext cx="2906485" cy="707886"/>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えん</a:t>
            </a:r>
            <a:r>
              <a:rPr kumimoji="1" lang="ja-JP" altLang="en-US" sz="2000" dirty="0" err="1">
                <a:latin typeface="メイリオ" panose="020B0604030504040204" pitchFamily="50" charset="-128"/>
                <a:ea typeface="メイリオ" panose="020B0604030504040204" pitchFamily="50" charset="-128"/>
              </a:rPr>
              <a:t>ぴつを</a:t>
            </a:r>
            <a:r>
              <a:rPr kumimoji="1" lang="ja-JP" altLang="en-US" sz="2000" dirty="0">
                <a:latin typeface="メイリオ" panose="020B0604030504040204" pitchFamily="50" charset="-128"/>
                <a:ea typeface="メイリオ" panose="020B0604030504040204" pitchFamily="50" charset="-128"/>
              </a:rPr>
              <a:t>持つように軽く握ります。</a:t>
            </a:r>
            <a:endParaRPr kumimoji="1" lang="en-US" altLang="ja-JP" sz="2000" dirty="0">
              <a:latin typeface="メイリオ" panose="020B0604030504040204" pitchFamily="50" charset="-128"/>
              <a:ea typeface="メイリオ" panose="020B0604030504040204" pitchFamily="50" charset="-128"/>
            </a:endParaRPr>
          </a:p>
        </p:txBody>
      </p:sp>
      <p:sp>
        <p:nvSpPr>
          <p:cNvPr id="10" name="テキスト ボックス 9"/>
          <p:cNvSpPr txBox="1"/>
          <p:nvPr/>
        </p:nvSpPr>
        <p:spPr>
          <a:xfrm>
            <a:off x="4880612" y="4830009"/>
            <a:ext cx="6388279" cy="707886"/>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毛先を歯の面にまっすぐ当て、やさしい力で小刻みに（</a:t>
            </a:r>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rPr>
              <a:t>2</a:t>
            </a:r>
            <a:r>
              <a:rPr kumimoji="1" lang="ja-JP" altLang="en-US" sz="2000" dirty="0">
                <a:latin typeface="メイリオ" panose="020B0604030504040204" pitchFamily="50" charset="-128"/>
                <a:ea typeface="メイリオ" panose="020B0604030504040204" pitchFamily="50" charset="-128"/>
              </a:rPr>
              <a:t>歯ずつ磨くイメージで）動かします。</a:t>
            </a:r>
            <a:endParaRPr kumimoji="1"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8610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solidFill>
                  <a:schemeClr val="tx1"/>
                </a:solidFill>
                <a:latin typeface="メイリオ" panose="020B0604030504040204" pitchFamily="50" charset="-128"/>
                <a:ea typeface="メイリオ" panose="020B0604030504040204" pitchFamily="50" charset="-128"/>
              </a:rPr>
              <a:t>磨き残しの多いポイント</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b="1" dirty="0">
                <a:solidFill>
                  <a:srgbClr val="FF6699"/>
                </a:solidFill>
                <a:latin typeface="メイリオ" panose="020B0604030504040204" pitchFamily="50" charset="-128"/>
                <a:ea typeface="メイリオ" panose="020B0604030504040204" pitchFamily="50" charset="-128"/>
              </a:rPr>
              <a:t>歯と歯</a:t>
            </a:r>
            <a:r>
              <a:rPr lang="ja-JP" altLang="en-US" b="1" dirty="0" err="1">
                <a:solidFill>
                  <a:srgbClr val="FF6699"/>
                </a:solidFill>
                <a:latin typeface="メイリオ" panose="020B0604030504040204" pitchFamily="50" charset="-128"/>
                <a:ea typeface="メイリオ" panose="020B0604030504040204" pitchFamily="50" charset="-128"/>
              </a:rPr>
              <a:t>ぐきの</a:t>
            </a:r>
            <a:r>
              <a:rPr lang="ja-JP" altLang="en-US" b="1" dirty="0">
                <a:solidFill>
                  <a:srgbClr val="FF6699"/>
                </a:solidFill>
                <a:latin typeface="メイリオ" panose="020B0604030504040204" pitchFamily="50" charset="-128"/>
                <a:ea typeface="メイリオ" panose="020B0604030504040204" pitchFamily="50" charset="-128"/>
              </a:rPr>
              <a:t>境目</a:t>
            </a:r>
            <a:endParaRPr kumimoji="1" lang="ja-JP" altLang="en-US" b="1" dirty="0">
              <a:solidFill>
                <a:srgbClr val="FF6699"/>
              </a:solidFill>
              <a:latin typeface="メイリオ" panose="020B0604030504040204" pitchFamily="50" charset="-128"/>
              <a:ea typeface="メイリオ" panose="020B0604030504040204" pitchFamily="50" charset="-128"/>
            </a:endParaRPr>
          </a:p>
        </p:txBody>
      </p:sp>
      <p:sp>
        <p:nvSpPr>
          <p:cNvPr id="8" name="コンテンツ プレースホルダー 2"/>
          <p:cNvSpPr txBox="1">
            <a:spLocks/>
          </p:cNvSpPr>
          <p:nvPr/>
        </p:nvSpPr>
        <p:spPr bwMode="auto">
          <a:xfrm>
            <a:off x="4815841" y="2442874"/>
            <a:ext cx="6757850" cy="64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ct val="100000"/>
              </a:lnSpc>
              <a:buNone/>
            </a:pPr>
            <a:r>
              <a:rPr lang="ja-JP" altLang="en-US" sz="3200" b="1" dirty="0">
                <a:solidFill>
                  <a:srgbClr val="FF6699"/>
                </a:solidFill>
                <a:latin typeface="メイリオ" panose="020B0604030504040204" pitchFamily="50" charset="-128"/>
                <a:ea typeface="メイリオ" panose="020B0604030504040204" pitchFamily="50" charset="-128"/>
              </a:rPr>
              <a:t>ブラシを</a:t>
            </a:r>
            <a:r>
              <a:rPr lang="en-US" altLang="ja-JP" sz="3200" b="1" dirty="0">
                <a:solidFill>
                  <a:srgbClr val="FF6699"/>
                </a:solidFill>
                <a:latin typeface="メイリオ" panose="020B0604030504040204" pitchFamily="50" charset="-128"/>
                <a:ea typeface="メイリオ" panose="020B0604030504040204" pitchFamily="50" charset="-128"/>
              </a:rPr>
              <a:t>45</a:t>
            </a:r>
            <a:r>
              <a:rPr lang="ja-JP" altLang="en-US" sz="3200" b="1" dirty="0">
                <a:solidFill>
                  <a:srgbClr val="FF6699"/>
                </a:solidFill>
                <a:latin typeface="メイリオ" panose="020B0604030504040204" pitchFamily="50" charset="-128"/>
                <a:ea typeface="メイリオ" panose="020B0604030504040204" pitchFamily="50" charset="-128"/>
              </a:rPr>
              <a:t>度にして磨きましょう</a:t>
            </a:r>
            <a:endParaRPr lang="en-US" altLang="ja-JP" sz="3200" b="1" dirty="0">
              <a:solidFill>
                <a:srgbClr val="FF6699"/>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764" y="2848413"/>
            <a:ext cx="3005071" cy="1619084"/>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0484" y="3172029"/>
            <a:ext cx="2642884" cy="2590936"/>
          </a:xfrm>
          <a:prstGeom prst="rect">
            <a:avLst/>
          </a:prstGeom>
        </p:spPr>
      </p:pic>
      <p:sp>
        <p:nvSpPr>
          <p:cNvPr id="17" name="正方形/長方形 16"/>
          <p:cNvSpPr/>
          <p:nvPr/>
        </p:nvSpPr>
        <p:spPr>
          <a:xfrm>
            <a:off x="7222668" y="3846788"/>
            <a:ext cx="3795852" cy="1842741"/>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歯と歯</a:t>
            </a:r>
            <a:r>
              <a:rPr lang="ja-JP" sz="2400" kern="100" dirty="0" err="1">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ぐきの</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境目に毛先が届くように、歯ブラシを斜め</a:t>
            </a:r>
            <a:r>
              <a:rPr 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45</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度に当てて小刻みに動かしましょう。</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8" name="正方形/長方形 17"/>
          <p:cNvSpPr/>
          <p:nvPr/>
        </p:nvSpPr>
        <p:spPr>
          <a:xfrm rot="21277490">
            <a:off x="910136" y="2047418"/>
            <a:ext cx="2460081" cy="92985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歯と歯</a:t>
            </a:r>
            <a:r>
              <a:rPr lang="ja-JP" sz="1400" kern="100" dirty="0" err="1">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ぐきの</a:t>
            </a: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境目に歯垢がたまると、むし歯や歯周病のリスクが高まります。</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585640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solidFill>
                  <a:schemeClr val="tx1"/>
                </a:solidFill>
                <a:latin typeface="メイリオ" panose="020B0604030504040204" pitchFamily="50" charset="-128"/>
                <a:ea typeface="メイリオ" panose="020B0604030504040204" pitchFamily="50" charset="-128"/>
              </a:rPr>
              <a:t>磨き残しの多いポイント</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b="1" dirty="0">
                <a:solidFill>
                  <a:srgbClr val="FF6699"/>
                </a:solidFill>
                <a:latin typeface="メイリオ" panose="020B0604030504040204" pitchFamily="50" charset="-128"/>
                <a:ea typeface="メイリオ" panose="020B0604030504040204" pitchFamily="50" charset="-128"/>
              </a:rPr>
              <a:t>歯並びが凸凹している所</a:t>
            </a:r>
            <a:endParaRPr kumimoji="1" lang="ja-JP" altLang="en-US" b="1" dirty="0">
              <a:solidFill>
                <a:srgbClr val="FF6699"/>
              </a:solidFill>
              <a:latin typeface="メイリオ" panose="020B0604030504040204" pitchFamily="50" charset="-128"/>
              <a:ea typeface="メイリオ" panose="020B0604030504040204" pitchFamily="50" charset="-128"/>
            </a:endParaRPr>
          </a:p>
        </p:txBody>
      </p:sp>
      <p:sp>
        <p:nvSpPr>
          <p:cNvPr id="8" name="コンテンツ プレースホルダー 2"/>
          <p:cNvSpPr txBox="1">
            <a:spLocks/>
          </p:cNvSpPr>
          <p:nvPr/>
        </p:nvSpPr>
        <p:spPr bwMode="auto">
          <a:xfrm>
            <a:off x="4815841" y="2519962"/>
            <a:ext cx="6757850" cy="64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ct val="100000"/>
              </a:lnSpc>
              <a:buNone/>
            </a:pPr>
            <a:r>
              <a:rPr lang="ja-JP" altLang="en-US" sz="3200" b="1" dirty="0">
                <a:solidFill>
                  <a:srgbClr val="FF6699"/>
                </a:solidFill>
                <a:latin typeface="メイリオ" panose="020B0604030504040204" pitchFamily="50" charset="-128"/>
                <a:ea typeface="メイリオ" panose="020B0604030504040204" pitchFamily="50" charset="-128"/>
              </a:rPr>
              <a:t>ブラシを縦にして磨きましょう</a:t>
            </a:r>
            <a:endParaRPr lang="en-US" altLang="ja-JP" sz="3200" b="1" dirty="0">
              <a:solidFill>
                <a:srgbClr val="FF6699"/>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rot="21277490">
            <a:off x="805634" y="2124505"/>
            <a:ext cx="2460081" cy="92985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ja-JP" altLang="ja-JP" sz="1400" dirty="0">
                <a:latin typeface="メイリオ" panose="020B0604030504040204" pitchFamily="50" charset="-128"/>
                <a:ea typeface="メイリオ" panose="020B0604030504040204" pitchFamily="50" charset="-128"/>
              </a:rPr>
              <a:t>歯と歯が重なる所は毛先が届きにくく、歯垢がたまりやすい場所です。</a:t>
            </a: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741" y="2829184"/>
            <a:ext cx="2351752" cy="1585904"/>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2233" y="3298161"/>
            <a:ext cx="3596481" cy="2414780"/>
          </a:xfrm>
          <a:prstGeom prst="rect">
            <a:avLst/>
          </a:prstGeom>
        </p:spPr>
      </p:pic>
      <p:sp>
        <p:nvSpPr>
          <p:cNvPr id="10" name="正方形/長方形 9"/>
          <p:cNvSpPr/>
          <p:nvPr/>
        </p:nvSpPr>
        <p:spPr>
          <a:xfrm>
            <a:off x="6261463" y="4705848"/>
            <a:ext cx="4757057" cy="131177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歯ブラシを縦に当て、毛先を上下に細かく動かして磨きましょう。</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644449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solidFill>
                  <a:schemeClr val="tx1"/>
                </a:solidFill>
                <a:latin typeface="メイリオ" panose="020B0604030504040204" pitchFamily="50" charset="-128"/>
                <a:ea typeface="メイリオ" panose="020B0604030504040204" pitchFamily="50" charset="-128"/>
              </a:rPr>
              <a:t>磨き残しの多いポイント</a:t>
            </a:r>
            <a:r>
              <a:rPr kumimoji="1" lang="en-US" altLang="ja-JP" dirty="0">
                <a:latin typeface="メイリオ" panose="020B0604030504040204" pitchFamily="50" charset="-128"/>
                <a:ea typeface="メイリオ" panose="020B0604030504040204" pitchFamily="50" charset="-128"/>
              </a:rPr>
              <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b="1" dirty="0">
                <a:solidFill>
                  <a:srgbClr val="FF6699"/>
                </a:solidFill>
                <a:latin typeface="メイリオ" panose="020B0604030504040204" pitchFamily="50" charset="-128"/>
                <a:ea typeface="メイリオ" panose="020B0604030504040204" pitchFamily="50" charset="-128"/>
              </a:rPr>
              <a:t>歯と歯の間</a:t>
            </a:r>
            <a:endParaRPr kumimoji="1" lang="ja-JP" altLang="en-US" b="1" dirty="0">
              <a:solidFill>
                <a:srgbClr val="FF6699"/>
              </a:solidFill>
              <a:latin typeface="メイリオ" panose="020B0604030504040204" pitchFamily="50" charset="-128"/>
              <a:ea typeface="メイリオ" panose="020B0604030504040204" pitchFamily="50" charset="-128"/>
            </a:endParaRPr>
          </a:p>
        </p:txBody>
      </p:sp>
      <p:sp>
        <p:nvSpPr>
          <p:cNvPr id="8" name="コンテンツ プレースホルダー 2"/>
          <p:cNvSpPr txBox="1">
            <a:spLocks/>
          </p:cNvSpPr>
          <p:nvPr/>
        </p:nvSpPr>
        <p:spPr bwMode="auto">
          <a:xfrm>
            <a:off x="4397829" y="2192223"/>
            <a:ext cx="7022011" cy="1301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nSpc>
                <a:spcPts val="3400"/>
              </a:lnSpc>
              <a:buNone/>
            </a:pPr>
            <a:r>
              <a:rPr lang="ja-JP" altLang="en-US" sz="3200" b="1" dirty="0">
                <a:solidFill>
                  <a:srgbClr val="FF6699"/>
                </a:solidFill>
                <a:latin typeface="メイリオ" panose="020B0604030504040204" pitchFamily="50" charset="-128"/>
                <a:ea typeface="メイリオ" panose="020B0604030504040204" pitchFamily="50" charset="-128"/>
              </a:rPr>
              <a:t>フロス・歯間ブラシを使って</a:t>
            </a:r>
            <a:endParaRPr lang="en-US" altLang="ja-JP" sz="3200" b="1" dirty="0">
              <a:solidFill>
                <a:srgbClr val="FF6699"/>
              </a:solidFill>
              <a:latin typeface="メイリオ" panose="020B0604030504040204" pitchFamily="50" charset="-128"/>
              <a:ea typeface="メイリオ" panose="020B0604030504040204" pitchFamily="50" charset="-128"/>
            </a:endParaRPr>
          </a:p>
          <a:p>
            <a:pPr>
              <a:lnSpc>
                <a:spcPts val="3400"/>
              </a:lnSpc>
              <a:buNone/>
            </a:pPr>
            <a:r>
              <a:rPr lang="ja-JP" altLang="en-US" sz="3200" b="1" dirty="0">
                <a:solidFill>
                  <a:srgbClr val="FF6699"/>
                </a:solidFill>
                <a:latin typeface="メイリオ" panose="020B0604030504040204" pitchFamily="50" charset="-128"/>
                <a:ea typeface="メイリオ" panose="020B0604030504040204" pitchFamily="50" charset="-128"/>
              </a:rPr>
              <a:t>　　　　　　　　　　磨きましょう</a:t>
            </a:r>
            <a:endParaRPr lang="en-US" altLang="ja-JP" sz="3200" b="1" dirty="0">
              <a:solidFill>
                <a:srgbClr val="FF6699"/>
              </a:solidFill>
              <a:latin typeface="メイリオ" panose="020B0604030504040204" pitchFamily="50" charset="-128"/>
              <a:ea typeface="メイリオ" panose="020B0604030504040204" pitchFamily="50" charset="-128"/>
            </a:endParaRPr>
          </a:p>
        </p:txBody>
      </p:sp>
      <p:sp>
        <p:nvSpPr>
          <p:cNvPr id="18" name="正方形/長方形 17"/>
          <p:cNvSpPr/>
          <p:nvPr/>
        </p:nvSpPr>
        <p:spPr>
          <a:xfrm rot="21277490">
            <a:off x="709839" y="2122687"/>
            <a:ext cx="2460081" cy="92985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r>
              <a:rPr lang="ja-JP" altLang="ja-JP" sz="1400" dirty="0">
                <a:latin typeface="メイリオ" panose="020B0604030504040204" pitchFamily="50" charset="-128"/>
                <a:ea typeface="メイリオ" panose="020B0604030504040204" pitchFamily="50" charset="-128"/>
              </a:rPr>
              <a:t>歯ブラシしか使わない方は、約</a:t>
            </a:r>
            <a:r>
              <a:rPr lang="en-US" altLang="ja-JP" sz="1400" dirty="0">
                <a:latin typeface="メイリオ" panose="020B0604030504040204" pitchFamily="50" charset="-128"/>
                <a:ea typeface="メイリオ" panose="020B0604030504040204" pitchFamily="50" charset="-128"/>
              </a:rPr>
              <a:t>4</a:t>
            </a:r>
            <a:r>
              <a:rPr lang="ja-JP" altLang="ja-JP" sz="1400" dirty="0">
                <a:latin typeface="メイリオ" panose="020B0604030504040204" pitchFamily="50" charset="-128"/>
                <a:ea typeface="メイリオ" panose="020B0604030504040204" pitchFamily="50" charset="-128"/>
              </a:rPr>
              <a:t>割もの磨き残しがあると</a:t>
            </a:r>
            <a:r>
              <a:rPr lang="ja-JP" altLang="en-US" sz="1400" dirty="0">
                <a:latin typeface="メイリオ" panose="020B0604030504040204" pitchFamily="50" charset="-128"/>
                <a:ea typeface="メイリオ" panose="020B0604030504040204" pitchFamily="50" charset="-128"/>
              </a:rPr>
              <a:t>言</a:t>
            </a:r>
            <a:r>
              <a:rPr lang="ja-JP" altLang="ja-JP" sz="1400" dirty="0">
                <a:latin typeface="メイリオ" panose="020B0604030504040204" pitchFamily="50" charset="-128"/>
                <a:ea typeface="メイリオ" panose="020B0604030504040204" pitchFamily="50" charset="-128"/>
              </a:rPr>
              <a:t>われています。</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983" y="2899955"/>
            <a:ext cx="2787319" cy="1501763"/>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8116" y="3329968"/>
            <a:ext cx="1896550" cy="1379309"/>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160" y="3771185"/>
            <a:ext cx="2078674" cy="1263239"/>
          </a:xfrm>
          <a:prstGeom prst="rect">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1294" y="3276583"/>
            <a:ext cx="2489152" cy="1709660"/>
          </a:xfrm>
          <a:prstGeom prst="rect">
            <a:avLst/>
          </a:prstGeom>
        </p:spPr>
      </p:pic>
      <p:sp>
        <p:nvSpPr>
          <p:cNvPr id="12" name="正方形/長方形 11"/>
          <p:cNvSpPr/>
          <p:nvPr/>
        </p:nvSpPr>
        <p:spPr>
          <a:xfrm>
            <a:off x="4301355" y="4986243"/>
            <a:ext cx="3310547" cy="1293457"/>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altLang="en-US" sz="2400" b="1" kern="100" dirty="0">
                <a:solidFill>
                  <a:schemeClr val="accent4"/>
                </a:solidFill>
                <a:effectLst/>
                <a:latin typeface="メイリオ" panose="020B0604030504040204" pitchFamily="50" charset="-128"/>
                <a:ea typeface="メイリオ" panose="020B0604030504040204" pitchFamily="50" charset="-128"/>
                <a:cs typeface="Times New Roman" panose="02020603050405020304" pitchFamily="18" charset="0"/>
              </a:rPr>
              <a:t>フロス</a:t>
            </a:r>
            <a:endParaRPr lang="en-US" altLang="ja-JP" sz="2400" b="1" kern="100" dirty="0">
              <a:solidFill>
                <a:schemeClr val="accent4"/>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spcAft>
                <a:spcPts val="0"/>
              </a:spcAft>
            </a:pPr>
            <a:r>
              <a:rPr 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歯と歯の隙間が狭い部分に。ホルダータイプや糸巻きタイプがあります。</a:t>
            </a:r>
            <a:endParaRPr 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3" name="正方形/長方形 12"/>
          <p:cNvSpPr/>
          <p:nvPr/>
        </p:nvSpPr>
        <p:spPr>
          <a:xfrm>
            <a:off x="8194693" y="4936279"/>
            <a:ext cx="3452537" cy="139338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altLang="en-US" sz="2400" b="1" kern="100" dirty="0">
                <a:solidFill>
                  <a:schemeClr val="accent4"/>
                </a:solidFill>
                <a:effectLst/>
                <a:latin typeface="メイリオ" panose="020B0604030504040204" pitchFamily="50" charset="-128"/>
                <a:ea typeface="メイリオ" panose="020B0604030504040204" pitchFamily="50" charset="-128"/>
                <a:cs typeface="Times New Roman" panose="02020603050405020304" pitchFamily="18" charset="0"/>
              </a:rPr>
              <a:t>歯間ブラシ</a:t>
            </a:r>
            <a:endParaRPr lang="en-US" altLang="ja-JP" sz="2400" b="1" kern="100" dirty="0">
              <a:solidFill>
                <a:schemeClr val="accent4"/>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spcAft>
                <a:spcPts val="0"/>
              </a:spcAft>
            </a:pPr>
            <a:r>
              <a:rPr 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歯と歯の隙間が広い部分に。</a:t>
            </a:r>
            <a:endParaRPr lang="en-US" alt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spcAft>
                <a:spcPts val="0"/>
              </a:spcAft>
            </a:pPr>
            <a:r>
              <a:rPr lang="ja-JP" sz="20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適したサイズを歯科医院でみてもらいましょう。</a:t>
            </a:r>
            <a:endParaRPr lang="ja-JP" sz="20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18383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番号プレースホルダー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ＭＳ Ｐゴシック" panose="020B0600070205080204" pitchFamily="50" charset="-128"/>
              </a:defRPr>
            </a:lvl1pPr>
            <a:lvl2pPr marL="742950" indent="-285750">
              <a:defRPr kumimoji="1" sz="2400">
                <a:solidFill>
                  <a:schemeClr val="tx1"/>
                </a:solidFill>
                <a:latin typeface="Verdana" panose="020B0604030504040204" pitchFamily="34" charset="0"/>
                <a:ea typeface="ＭＳ Ｐゴシック" panose="020B0600070205080204" pitchFamily="50" charset="-128"/>
              </a:defRPr>
            </a:lvl2pPr>
            <a:lvl3pPr marL="1143000" indent="-228600">
              <a:defRPr kumimoji="1" sz="2400">
                <a:solidFill>
                  <a:schemeClr val="tx1"/>
                </a:solidFill>
                <a:latin typeface="Verdana" panose="020B0604030504040204" pitchFamily="34" charset="0"/>
                <a:ea typeface="ＭＳ Ｐゴシック" panose="020B0600070205080204" pitchFamily="50" charset="-128"/>
              </a:defRPr>
            </a:lvl3pPr>
            <a:lvl4pPr marL="1600200" indent="-228600">
              <a:defRPr kumimoji="1" sz="2400">
                <a:solidFill>
                  <a:schemeClr val="tx1"/>
                </a:solidFill>
                <a:latin typeface="Verdana" panose="020B0604030504040204" pitchFamily="34" charset="0"/>
                <a:ea typeface="ＭＳ Ｐゴシック" panose="020B0600070205080204" pitchFamily="50" charset="-128"/>
              </a:defRPr>
            </a:lvl4pPr>
            <a:lvl5pPr marL="2057400" indent="-228600">
              <a:defRPr kumimoji="1" sz="2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9pPr>
          </a:lstStyle>
          <a:p>
            <a:fld id="{C8FCB351-5AB6-4458-8AD7-92D3A54B62B3}" type="slidenum">
              <a:rPr lang="en-US" altLang="ja-JP" sz="1000">
                <a:solidFill>
                  <a:srgbClr val="FFFFFF"/>
                </a:solidFill>
              </a:rPr>
              <a:pPr/>
              <a:t>3</a:t>
            </a:fld>
            <a:endParaRPr lang="en-US" altLang="ja-JP" sz="1000">
              <a:solidFill>
                <a:srgbClr val="FFFFFF"/>
              </a:solidFill>
            </a:endParaRPr>
          </a:p>
        </p:txBody>
      </p:sp>
      <p:cxnSp>
        <p:nvCxnSpPr>
          <p:cNvPr id="18" name="直線矢印コネクタ 17"/>
          <p:cNvCxnSpPr/>
          <p:nvPr/>
        </p:nvCxnSpPr>
        <p:spPr>
          <a:xfrm flipH="1">
            <a:off x="5659382" y="2503314"/>
            <a:ext cx="933409" cy="12183"/>
          </a:xfrm>
          <a:prstGeom prst="straightConnector1">
            <a:avLst/>
          </a:prstGeom>
          <a:ln w="508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フローチャート: 代替処理 20"/>
          <p:cNvSpPr/>
          <p:nvPr/>
        </p:nvSpPr>
        <p:spPr>
          <a:xfrm>
            <a:off x="2459036" y="3620293"/>
            <a:ext cx="7345363" cy="725487"/>
          </a:xfrm>
          <a:prstGeom prst="flowChartAlternateProcess">
            <a:avLst/>
          </a:prstGeom>
          <a:solidFill>
            <a:srgbClr val="FFFF99">
              <a:alpha val="69804"/>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5000"/>
              </a:lnSpc>
              <a:defRPr/>
            </a:pP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オーラルフレイル（お口の衰え）</a:t>
            </a:r>
          </a:p>
        </p:txBody>
      </p:sp>
      <p:sp>
        <p:nvSpPr>
          <p:cNvPr id="15" name="フローチャート: 代替処理 14"/>
          <p:cNvSpPr/>
          <p:nvPr/>
        </p:nvSpPr>
        <p:spPr>
          <a:xfrm>
            <a:off x="2459037" y="4658556"/>
            <a:ext cx="7345363" cy="725488"/>
          </a:xfrm>
          <a:prstGeom prst="flowChartAlternateProcess">
            <a:avLst/>
          </a:prstGeom>
          <a:solidFill>
            <a:srgbClr val="FF99CC">
              <a:alpha val="69804"/>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5000"/>
              </a:lnSpc>
              <a:defRPr/>
            </a:pP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フレイル（全身の衰え）</a:t>
            </a:r>
          </a:p>
        </p:txBody>
      </p:sp>
      <p:sp>
        <p:nvSpPr>
          <p:cNvPr id="17" name="フローチャート: 代替処理 16"/>
          <p:cNvSpPr/>
          <p:nvPr/>
        </p:nvSpPr>
        <p:spPr>
          <a:xfrm>
            <a:off x="2459037" y="5691589"/>
            <a:ext cx="7345363" cy="725487"/>
          </a:xfrm>
          <a:prstGeom prst="flowChartAlternateProcess">
            <a:avLst/>
          </a:prstGeom>
          <a:solidFill>
            <a:srgbClr val="FF3300">
              <a:alpha val="6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5000"/>
              </a:lnSpc>
              <a:defRPr/>
            </a:pP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介護が必要な生活</a:t>
            </a:r>
          </a:p>
        </p:txBody>
      </p:sp>
      <p:sp>
        <p:nvSpPr>
          <p:cNvPr id="25" name="下矢印 24"/>
          <p:cNvSpPr/>
          <p:nvPr/>
        </p:nvSpPr>
        <p:spPr>
          <a:xfrm rot="10800000">
            <a:off x="6673056" y="4284740"/>
            <a:ext cx="628650" cy="492125"/>
          </a:xfrm>
          <a:prstGeom prst="downArrow">
            <a:avLst>
              <a:gd name="adj1" fmla="val 45435"/>
              <a:gd name="adj2" fmla="val 5077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下矢印 25"/>
          <p:cNvSpPr/>
          <p:nvPr/>
        </p:nvSpPr>
        <p:spPr>
          <a:xfrm>
            <a:off x="5798912" y="5382454"/>
            <a:ext cx="584427" cy="480879"/>
          </a:xfrm>
          <a:prstGeom prst="downArrow">
            <a:avLst>
              <a:gd name="adj1" fmla="val 48191"/>
              <a:gd name="adj2" fmla="val 543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54" name="コンテンツ プレースホルダー 2"/>
          <p:cNvSpPr txBox="1">
            <a:spLocks/>
          </p:cNvSpPr>
          <p:nvPr/>
        </p:nvSpPr>
        <p:spPr bwMode="auto">
          <a:xfrm>
            <a:off x="3972777" y="3198578"/>
            <a:ext cx="96202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gn="ctr">
              <a:lnSpc>
                <a:spcPts val="3300"/>
              </a:lnSpc>
              <a:buNone/>
            </a:pPr>
            <a:r>
              <a:rPr lang="ja-JP" altLang="en-US" sz="2400" b="1" dirty="0">
                <a:solidFill>
                  <a:srgbClr val="FF0000"/>
                </a:solidFill>
                <a:latin typeface="メイリオ" panose="020B0604030504040204" pitchFamily="50" charset="-128"/>
                <a:ea typeface="メイリオ" panose="020B0604030504040204" pitchFamily="50" charset="-128"/>
              </a:rPr>
              <a:t>進行</a:t>
            </a:r>
            <a:endParaRPr lang="en-US" altLang="ja-JP" sz="2400" b="1" dirty="0">
              <a:solidFill>
                <a:srgbClr val="FF0000"/>
              </a:solidFill>
              <a:latin typeface="メイリオ" panose="020B0604030504040204" pitchFamily="50" charset="-128"/>
              <a:ea typeface="メイリオ" panose="020B0604030504040204" pitchFamily="50" charset="-128"/>
            </a:endParaRPr>
          </a:p>
        </p:txBody>
      </p:sp>
      <p:sp>
        <p:nvSpPr>
          <p:cNvPr id="14355" name="コンテンツ プレースホルダー 2"/>
          <p:cNvSpPr txBox="1">
            <a:spLocks/>
          </p:cNvSpPr>
          <p:nvPr/>
        </p:nvSpPr>
        <p:spPr bwMode="auto">
          <a:xfrm>
            <a:off x="7165917" y="3230384"/>
            <a:ext cx="962025"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gn="ctr">
              <a:lnSpc>
                <a:spcPts val="3300"/>
              </a:lnSpc>
              <a:buNone/>
            </a:pPr>
            <a:r>
              <a:rPr lang="ja-JP" altLang="en-US" sz="2400" b="1" dirty="0">
                <a:solidFill>
                  <a:srgbClr val="0070C0"/>
                </a:solidFill>
                <a:latin typeface="メイリオ" panose="020B0604030504040204" pitchFamily="50" charset="-128"/>
                <a:ea typeface="メイリオ" panose="020B0604030504040204" pitchFamily="50" charset="-128"/>
              </a:rPr>
              <a:t>改善</a:t>
            </a:r>
            <a:endParaRPr lang="en-US" altLang="ja-JP" sz="2400" b="1" dirty="0">
              <a:solidFill>
                <a:srgbClr val="0070C0"/>
              </a:solidFill>
              <a:latin typeface="メイリオ" panose="020B0604030504040204" pitchFamily="50" charset="-128"/>
              <a:ea typeface="メイリオ" panose="020B0604030504040204" pitchFamily="50" charset="-128"/>
            </a:endParaRPr>
          </a:p>
        </p:txBody>
      </p:sp>
      <p:sp>
        <p:nvSpPr>
          <p:cNvPr id="22" name="下矢印 21"/>
          <p:cNvSpPr/>
          <p:nvPr/>
        </p:nvSpPr>
        <p:spPr>
          <a:xfrm>
            <a:off x="4843236" y="4344154"/>
            <a:ext cx="584427" cy="480879"/>
          </a:xfrm>
          <a:prstGeom prst="downArrow">
            <a:avLst>
              <a:gd name="adj1" fmla="val 48191"/>
              <a:gd name="adj2" fmla="val 543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下矢印 23"/>
          <p:cNvSpPr/>
          <p:nvPr/>
        </p:nvSpPr>
        <p:spPr>
          <a:xfrm>
            <a:off x="4843236" y="3251324"/>
            <a:ext cx="584427" cy="480879"/>
          </a:xfrm>
          <a:prstGeom prst="downArrow">
            <a:avLst>
              <a:gd name="adj1" fmla="val 48191"/>
              <a:gd name="adj2" fmla="val 5430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下矢印 26"/>
          <p:cNvSpPr/>
          <p:nvPr/>
        </p:nvSpPr>
        <p:spPr>
          <a:xfrm rot="10800000">
            <a:off x="6669085" y="3219831"/>
            <a:ext cx="628650" cy="492125"/>
          </a:xfrm>
          <a:prstGeom prst="downArrow">
            <a:avLst>
              <a:gd name="adj1" fmla="val 45435"/>
              <a:gd name="adj2" fmla="val 5077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円/楕円 2"/>
          <p:cNvSpPr/>
          <p:nvPr/>
        </p:nvSpPr>
        <p:spPr>
          <a:xfrm>
            <a:off x="4498093" y="379291"/>
            <a:ext cx="3255985" cy="1321121"/>
          </a:xfrm>
          <a:prstGeom prst="ellipse">
            <a:avLst/>
          </a:prstGeom>
          <a:solidFill>
            <a:srgbClr val="FFFF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669085" y="1853952"/>
            <a:ext cx="3255985" cy="1341584"/>
          </a:xfrm>
          <a:prstGeom prst="ellipse">
            <a:avLst/>
          </a:prstGeom>
          <a:solidFill>
            <a:srgbClr val="FFC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5166140" y="532831"/>
            <a:ext cx="2030468" cy="1054135"/>
          </a:xfrm>
          <a:prstGeom prst="rect">
            <a:avLst/>
          </a:prstGeom>
          <a:noFill/>
        </p:spPr>
        <p:txBody>
          <a:bodyPr wrap="square" rtlCol="0">
            <a:spAutoFit/>
          </a:bodyPr>
          <a:lstStyle/>
          <a:p>
            <a:pPr>
              <a:lnSpc>
                <a:spcPts val="2500"/>
              </a:lnSpc>
            </a:pPr>
            <a:r>
              <a:rPr kumimoji="1" lang="ja-JP" altLang="en-US" sz="2000" dirty="0">
                <a:latin typeface="メイリオ" panose="020B0604030504040204" pitchFamily="50" charset="-128"/>
                <a:ea typeface="メイリオ" panose="020B0604030504040204" pitchFamily="50" charset="-128"/>
              </a:rPr>
              <a:t>・食べにくい</a:t>
            </a:r>
            <a:endParaRPr kumimoji="1" lang="en-US" altLang="ja-JP" sz="2000" dirty="0">
              <a:latin typeface="メイリオ" panose="020B0604030504040204" pitchFamily="50" charset="-128"/>
              <a:ea typeface="メイリオ" panose="020B0604030504040204" pitchFamily="50" charset="-128"/>
            </a:endParaRPr>
          </a:p>
          <a:p>
            <a:pPr>
              <a:lnSpc>
                <a:spcPts val="2500"/>
              </a:lnSpc>
            </a:pPr>
            <a:r>
              <a:rPr kumimoji="1" lang="ja-JP" altLang="en-US" sz="2000" dirty="0">
                <a:latin typeface="メイリオ" panose="020B0604030504040204" pitchFamily="50" charset="-128"/>
                <a:ea typeface="メイリオ" panose="020B0604030504040204" pitchFamily="50" charset="-128"/>
              </a:rPr>
              <a:t>　ものを避ける</a:t>
            </a:r>
            <a:endParaRPr kumimoji="1" lang="en-US" altLang="ja-JP" sz="2000" dirty="0">
              <a:latin typeface="メイリオ" panose="020B0604030504040204" pitchFamily="50" charset="-128"/>
              <a:ea typeface="メイリオ" panose="020B0604030504040204" pitchFamily="50" charset="-128"/>
            </a:endParaRPr>
          </a:p>
          <a:p>
            <a:pPr>
              <a:lnSpc>
                <a:spcPts val="2500"/>
              </a:lnSpc>
            </a:pPr>
            <a:r>
              <a:rPr kumimoji="1" lang="ja-JP" altLang="en-US" sz="2000" dirty="0">
                <a:latin typeface="メイリオ" panose="020B0604030504040204" pitchFamily="50" charset="-128"/>
                <a:ea typeface="メイリオ" panose="020B0604030504040204" pitchFamily="50" charset="-128"/>
              </a:rPr>
              <a:t>・食欲低下</a:t>
            </a:r>
          </a:p>
        </p:txBody>
      </p:sp>
      <p:sp>
        <p:nvSpPr>
          <p:cNvPr id="29" name="テキスト ボックス 28"/>
          <p:cNvSpPr txBox="1"/>
          <p:nvPr/>
        </p:nvSpPr>
        <p:spPr>
          <a:xfrm>
            <a:off x="7449906" y="2194014"/>
            <a:ext cx="2030468" cy="733534"/>
          </a:xfrm>
          <a:prstGeom prst="rect">
            <a:avLst/>
          </a:prstGeom>
          <a:noFill/>
        </p:spPr>
        <p:txBody>
          <a:bodyPr wrap="square" rtlCol="0">
            <a:spAutoFit/>
          </a:bodyPr>
          <a:lstStyle/>
          <a:p>
            <a:pPr>
              <a:lnSpc>
                <a:spcPts val="2500"/>
              </a:lnSpc>
            </a:pPr>
            <a:r>
              <a:rPr kumimoji="1" lang="ja-JP" altLang="en-US" sz="2000" dirty="0">
                <a:latin typeface="メイリオ" panose="020B0604030504040204" pitchFamily="50" charset="-128"/>
                <a:ea typeface="メイリオ" panose="020B0604030504040204" pitchFamily="50" charset="-128"/>
              </a:rPr>
              <a:t>・栄養不足</a:t>
            </a:r>
            <a:endParaRPr kumimoji="1" lang="en-US" altLang="ja-JP" sz="2000" dirty="0">
              <a:latin typeface="メイリオ" panose="020B0604030504040204" pitchFamily="50" charset="-128"/>
              <a:ea typeface="メイリオ" panose="020B0604030504040204" pitchFamily="50" charset="-128"/>
            </a:endParaRPr>
          </a:p>
          <a:p>
            <a:pPr>
              <a:lnSpc>
                <a:spcPts val="2500"/>
              </a:lnSpc>
            </a:pPr>
            <a:r>
              <a:rPr kumimoji="1" lang="ja-JP" altLang="en-US" sz="2000" dirty="0">
                <a:latin typeface="メイリオ" panose="020B0604030504040204" pitchFamily="50" charset="-128"/>
                <a:ea typeface="メイリオ" panose="020B0604030504040204" pitchFamily="50" charset="-128"/>
              </a:rPr>
              <a:t>・筋力低下</a:t>
            </a:r>
          </a:p>
        </p:txBody>
      </p:sp>
      <p:sp>
        <p:nvSpPr>
          <p:cNvPr id="30" name="円/楕円 29"/>
          <p:cNvSpPr/>
          <p:nvPr/>
        </p:nvSpPr>
        <p:spPr>
          <a:xfrm>
            <a:off x="2344784" y="1844705"/>
            <a:ext cx="3255985" cy="1341584"/>
          </a:xfrm>
          <a:prstGeom prst="ellipse">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2882375" y="1913268"/>
            <a:ext cx="2467389" cy="1272143"/>
          </a:xfrm>
          <a:prstGeom prst="rect">
            <a:avLst/>
          </a:prstGeom>
          <a:noFill/>
        </p:spPr>
        <p:txBody>
          <a:bodyPr wrap="square" rtlCol="0">
            <a:spAutoFit/>
          </a:bodyPr>
          <a:lstStyle/>
          <a:p>
            <a:pPr>
              <a:lnSpc>
                <a:spcPts val="2300"/>
              </a:lnSpc>
            </a:pPr>
            <a:r>
              <a:rPr kumimoji="1" lang="ja-JP" altLang="en-US" sz="2000" dirty="0">
                <a:latin typeface="メイリオ" panose="020B0604030504040204" pitchFamily="50" charset="-128"/>
                <a:ea typeface="メイリオ" panose="020B0604030504040204" pitchFamily="50" charset="-128"/>
              </a:rPr>
              <a:t>・動くことが</a:t>
            </a:r>
            <a:endParaRPr kumimoji="1" lang="en-US" altLang="ja-JP" sz="2000" dirty="0">
              <a:latin typeface="メイリオ" panose="020B0604030504040204" pitchFamily="50" charset="-128"/>
              <a:ea typeface="メイリオ" panose="020B0604030504040204" pitchFamily="50" charset="-128"/>
            </a:endParaRPr>
          </a:p>
          <a:p>
            <a:pPr>
              <a:lnSpc>
                <a:spcPts val="2300"/>
              </a:lnSpc>
            </a:pPr>
            <a:r>
              <a:rPr kumimoji="1" lang="ja-JP" altLang="en-US" sz="2000" dirty="0">
                <a:latin typeface="メイリオ" panose="020B0604030504040204" pitchFamily="50" charset="-128"/>
                <a:ea typeface="メイリオ" panose="020B0604030504040204" pitchFamily="50" charset="-128"/>
              </a:rPr>
              <a:t>　おっくうになる</a:t>
            </a:r>
            <a:endParaRPr kumimoji="1" lang="en-US" altLang="ja-JP" sz="2000" dirty="0">
              <a:latin typeface="メイリオ" panose="020B0604030504040204" pitchFamily="50" charset="-128"/>
              <a:ea typeface="メイリオ" panose="020B0604030504040204" pitchFamily="50" charset="-128"/>
            </a:endParaRPr>
          </a:p>
          <a:p>
            <a:pPr>
              <a:lnSpc>
                <a:spcPts val="2300"/>
              </a:lnSpc>
            </a:pPr>
            <a:r>
              <a:rPr kumimoji="1" lang="ja-JP" altLang="en-US" sz="2000" dirty="0">
                <a:latin typeface="メイリオ" panose="020B0604030504040204" pitchFamily="50" charset="-128"/>
                <a:ea typeface="メイリオ" panose="020B0604030504040204" pitchFamily="50" charset="-128"/>
              </a:rPr>
              <a:t>・家に閉じこもり</a:t>
            </a:r>
            <a:endParaRPr kumimoji="1" lang="en-US" altLang="ja-JP" sz="2000" dirty="0">
              <a:latin typeface="メイリオ" panose="020B0604030504040204" pitchFamily="50" charset="-128"/>
              <a:ea typeface="メイリオ" panose="020B0604030504040204" pitchFamily="50" charset="-128"/>
            </a:endParaRPr>
          </a:p>
          <a:p>
            <a:pPr>
              <a:lnSpc>
                <a:spcPts val="2300"/>
              </a:lnSpc>
            </a:pPr>
            <a:r>
              <a:rPr kumimoji="1" lang="ja-JP" altLang="en-US" sz="2000" dirty="0">
                <a:latin typeface="メイリオ" panose="020B0604030504040204" pitchFamily="50" charset="-128"/>
                <a:ea typeface="メイリオ" panose="020B0604030504040204" pitchFamily="50" charset="-128"/>
              </a:rPr>
              <a:t>　が</a:t>
            </a:r>
            <a:r>
              <a:rPr kumimoji="1" lang="ja-JP" altLang="en-US" sz="2000" dirty="0" err="1">
                <a:latin typeface="メイリオ" panose="020B0604030504040204" pitchFamily="50" charset="-128"/>
                <a:ea typeface="メイリオ" panose="020B0604030504040204" pitchFamily="50" charset="-128"/>
              </a:rPr>
              <a:t>ちに</a:t>
            </a:r>
            <a:r>
              <a:rPr kumimoji="1" lang="ja-JP" altLang="en-US" sz="2000" dirty="0">
                <a:latin typeface="メイリオ" panose="020B0604030504040204" pitchFamily="50" charset="-128"/>
                <a:ea typeface="メイリオ" panose="020B0604030504040204" pitchFamily="50" charset="-128"/>
              </a:rPr>
              <a:t>なる</a:t>
            </a:r>
          </a:p>
        </p:txBody>
      </p:sp>
      <p:sp>
        <p:nvSpPr>
          <p:cNvPr id="14347" name="コンテンツ プレースホルダー 2"/>
          <p:cNvSpPr txBox="1">
            <a:spLocks/>
          </p:cNvSpPr>
          <p:nvPr/>
        </p:nvSpPr>
        <p:spPr bwMode="auto">
          <a:xfrm>
            <a:off x="4847080" y="1748948"/>
            <a:ext cx="26685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spcAft>
                <a:spcPts val="200"/>
              </a:spcAft>
              <a:buClr>
                <a:schemeClr val="accent1"/>
              </a:buClr>
              <a:buSzPct val="100000"/>
              <a:buFont typeface="Calibri" panose="020F0502020204030204" pitchFamily="34" charset="0"/>
              <a:buChar char=" "/>
              <a:defRPr kumimoji="1" sz="2000">
                <a:solidFill>
                  <a:srgbClr val="404040"/>
                </a:solidFill>
                <a:latin typeface="Calibri" panose="020F0502020204030204" pitchFamily="34" charset="0"/>
                <a:ea typeface="ＭＳ Ｐゴシック" panose="020B0600070205080204" pitchFamily="50" charset="-128"/>
              </a:defRPr>
            </a:lvl1pPr>
            <a:lvl2pPr marL="382588" indent="-182563">
              <a:lnSpc>
                <a:spcPct val="90000"/>
              </a:lnSpc>
              <a:spcBef>
                <a:spcPts val="200"/>
              </a:spcBef>
              <a:spcAft>
                <a:spcPts val="400"/>
              </a:spcAft>
              <a:buClr>
                <a:schemeClr val="accent1"/>
              </a:buClr>
              <a:buFont typeface="Calibri" panose="020F0502020204030204" pitchFamily="34" charset="0"/>
              <a:buChar char="◦"/>
              <a:defRPr kumimoji="1">
                <a:solidFill>
                  <a:srgbClr val="404040"/>
                </a:solidFill>
                <a:latin typeface="Calibri" panose="020F0502020204030204" pitchFamily="34" charset="0"/>
                <a:ea typeface="ＭＳ Ｐゴシック" panose="020B0600070205080204" pitchFamily="50" charset="-128"/>
              </a:defRPr>
            </a:lvl2pPr>
            <a:lvl3pPr marL="566738"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3pPr>
            <a:lvl4pPr marL="749300"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4pPr>
            <a:lvl5pPr marL="931863" indent="-182563">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5pPr>
            <a:lvl6pPr marL="13890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6pPr>
            <a:lvl7pPr marL="18462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7pPr>
            <a:lvl8pPr marL="23034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8pPr>
            <a:lvl9pPr marL="2760663" indent="-182563" eaLnBrk="0" fontAlgn="base" hangingPunct="0">
              <a:lnSpc>
                <a:spcPct val="90000"/>
              </a:lnSpc>
              <a:spcBef>
                <a:spcPts val="200"/>
              </a:spcBef>
              <a:spcAft>
                <a:spcPts val="400"/>
              </a:spcAft>
              <a:buClr>
                <a:schemeClr val="accent1"/>
              </a:buClr>
              <a:buFont typeface="Calibri" panose="020F0502020204030204" pitchFamily="34" charset="0"/>
              <a:buChar char="◦"/>
              <a:defRPr kumimoji="1" sz="1400">
                <a:solidFill>
                  <a:srgbClr val="404040"/>
                </a:solidFill>
                <a:latin typeface="Calibri" panose="020F0502020204030204" pitchFamily="34" charset="0"/>
                <a:ea typeface="ＭＳ Ｐゴシック" panose="020B0600070205080204" pitchFamily="50" charset="-128"/>
              </a:defRPr>
            </a:lvl9pPr>
          </a:lstStyle>
          <a:p>
            <a:pPr algn="ctr">
              <a:lnSpc>
                <a:spcPts val="3300"/>
              </a:lnSpc>
              <a:buNone/>
            </a:pPr>
            <a:r>
              <a:rPr lang="ja-JP" altLang="en-US" sz="3200" b="1" dirty="0">
                <a:solidFill>
                  <a:schemeClr val="accent2"/>
                </a:solidFill>
                <a:latin typeface="メイリオ" panose="020B0604030504040204" pitchFamily="50" charset="-128"/>
                <a:ea typeface="メイリオ" panose="020B0604030504040204" pitchFamily="50" charset="-128"/>
              </a:rPr>
              <a:t>衰弱の悪循環</a:t>
            </a:r>
            <a:endParaRPr lang="en-US" altLang="ja-JP" sz="3200" b="1" dirty="0">
              <a:solidFill>
                <a:schemeClr val="accent2"/>
              </a:solidFill>
              <a:latin typeface="メイリオ" panose="020B0604030504040204" pitchFamily="50" charset="-128"/>
              <a:ea typeface="メイリオ" panose="020B0604030504040204" pitchFamily="50" charset="-128"/>
            </a:endParaRPr>
          </a:p>
        </p:txBody>
      </p:sp>
      <p:cxnSp>
        <p:nvCxnSpPr>
          <p:cNvPr id="14" name="直線矢印コネクタ 13"/>
          <p:cNvCxnSpPr/>
          <p:nvPr/>
        </p:nvCxnSpPr>
        <p:spPr>
          <a:xfrm flipV="1">
            <a:off x="4012784" y="1374931"/>
            <a:ext cx="684212" cy="477838"/>
          </a:xfrm>
          <a:prstGeom prst="straightConnector1">
            <a:avLst/>
          </a:prstGeom>
          <a:ln w="508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a:off x="7481274" y="1414802"/>
            <a:ext cx="766762" cy="477838"/>
          </a:xfrm>
          <a:prstGeom prst="straightConnector1">
            <a:avLst/>
          </a:prstGeom>
          <a:ln w="508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00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43000" y="609600"/>
            <a:ext cx="9875520" cy="1356360"/>
          </a:xfrm>
        </p:spPr>
        <p:txBody>
          <a:bodyPr/>
          <a:lstStyle/>
          <a:p>
            <a:pPr algn="ctr"/>
            <a:r>
              <a:rPr lang="ja-JP" altLang="en-US" b="1" dirty="0">
                <a:solidFill>
                  <a:srgbClr val="FF6699"/>
                </a:solidFill>
                <a:latin typeface="メイリオ" panose="020B0604030504040204" pitchFamily="50" charset="-128"/>
                <a:ea typeface="メイリオ" panose="020B0604030504040204" pitchFamily="50" charset="-128"/>
              </a:rPr>
              <a:t>入れ歯の洗浄も忘れずに</a:t>
            </a:r>
            <a:endParaRPr kumimoji="1" lang="ja-JP" altLang="en-US" dirty="0">
              <a:solidFill>
                <a:srgbClr val="FF6699"/>
              </a:solidFill>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574" y="1965960"/>
            <a:ext cx="2938275" cy="3452856"/>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3165" y="4032168"/>
            <a:ext cx="2795455" cy="1905748"/>
          </a:xfrm>
          <a:prstGeom prst="rect">
            <a:avLst/>
          </a:prstGeom>
        </p:spPr>
      </p:pic>
      <p:sp>
        <p:nvSpPr>
          <p:cNvPr id="11" name="正方形/長方形 10"/>
          <p:cNvSpPr/>
          <p:nvPr/>
        </p:nvSpPr>
        <p:spPr>
          <a:xfrm>
            <a:off x="4461835" y="2183538"/>
            <a:ext cx="6026785" cy="108013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水を張った洗面器の上などで、ブラシを使ってこすり洗いし、流水で流します。</a:t>
            </a:r>
            <a:endPar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研磨剤の入った歯磨き剤の使用は</a:t>
            </a:r>
            <a:r>
              <a:rPr 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NG</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です。</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2" name="正方形/長方形 11"/>
          <p:cNvSpPr/>
          <p:nvPr/>
        </p:nvSpPr>
        <p:spPr>
          <a:xfrm>
            <a:off x="4461835" y="3481251"/>
            <a:ext cx="4577662" cy="110183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洗浄剤を使用することで</a:t>
            </a:r>
            <a:endPar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spcAft>
                <a:spcPts val="0"/>
              </a:spcAft>
            </a:pPr>
            <a:r>
              <a:rPr lang="ja-JP" alt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清掃効果が高まります。</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565720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1143000" y="609600"/>
            <a:ext cx="9875520" cy="1356360"/>
          </a:xfrm>
        </p:spPr>
        <p:txBody>
          <a:bodyPr/>
          <a:lstStyle/>
          <a:p>
            <a:pPr algn="ctr"/>
            <a:r>
              <a:rPr lang="ja-JP" altLang="en-US" b="1" dirty="0">
                <a:solidFill>
                  <a:srgbClr val="FF6699"/>
                </a:solidFill>
                <a:latin typeface="メイリオ" panose="020B0604030504040204" pitchFamily="50" charset="-128"/>
                <a:ea typeface="メイリオ" panose="020B0604030504040204" pitchFamily="50" charset="-128"/>
              </a:rPr>
              <a:t>舌もきれいに</a:t>
            </a:r>
            <a:endParaRPr kumimoji="1" lang="ja-JP" altLang="en-US" dirty="0">
              <a:solidFill>
                <a:srgbClr val="FF6699"/>
              </a:solidFill>
            </a:endParaRP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902" y="1965960"/>
            <a:ext cx="4283618" cy="2891790"/>
          </a:xfrm>
          <a:prstGeom prst="rect">
            <a:avLst/>
          </a:prstGeom>
        </p:spPr>
      </p:pic>
      <p:sp>
        <p:nvSpPr>
          <p:cNvPr id="8" name="正方形/長方形 7"/>
          <p:cNvSpPr/>
          <p:nvPr/>
        </p:nvSpPr>
        <p:spPr>
          <a:xfrm>
            <a:off x="2781300" y="4857750"/>
            <a:ext cx="7038975" cy="132683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ja-JP" sz="3200" b="1"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舌苔</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は細菌のかたまりです。</a:t>
            </a:r>
            <a:endParaRPr lang="en-US" alt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endParaRPr>
          </a:p>
          <a:p>
            <a:pPr algn="just">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舌専用のブラシで、やさしくかき取りましょう。</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 name="円形吹き出し 8"/>
          <p:cNvSpPr/>
          <p:nvPr/>
        </p:nvSpPr>
        <p:spPr>
          <a:xfrm>
            <a:off x="1688308" y="1965960"/>
            <a:ext cx="3456539" cy="2283574"/>
          </a:xfrm>
          <a:prstGeom prst="wedgeEllipseCallout">
            <a:avLst>
              <a:gd name="adj1" fmla="val 59762"/>
              <a:gd name="adj2" fmla="val 1069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50" kern="100" dirty="0">
                <a:effectLst/>
                <a:ea typeface="游明朝" panose="02020400000000000000" pitchFamily="18" charset="-128"/>
                <a:cs typeface="Times New Roman" panose="02020603050405020304" pitchFamily="18" charset="0"/>
              </a:rPr>
              <a:t> </a:t>
            </a:r>
            <a:endParaRPr lang="ja-JP" sz="1050" kern="100" dirty="0">
              <a:effectLst/>
              <a:ea typeface="游明朝" panose="02020400000000000000" pitchFamily="18" charset="-128"/>
              <a:cs typeface="Times New Roman" panose="02020603050405020304" pitchFamily="18" charset="0"/>
            </a:endParaRPr>
          </a:p>
        </p:txBody>
      </p:sp>
      <p:sp>
        <p:nvSpPr>
          <p:cNvPr id="10" name="正方形/長方形 9"/>
          <p:cNvSpPr/>
          <p:nvPr/>
        </p:nvSpPr>
        <p:spPr>
          <a:xfrm>
            <a:off x="1918256" y="2348604"/>
            <a:ext cx="3226591" cy="170427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舌の奥から手前へ、なでるように</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a:p>
            <a:pPr algn="ctr">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動かしましょう</a:t>
            </a:r>
            <a:r>
              <a:rPr lang="ja-JP" alt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 name="正方形/長方形 1">
            <a:extLst>
              <a:ext uri="{FF2B5EF4-FFF2-40B4-BE49-F238E27FC236}">
                <a16:creationId xmlns="" xmlns:a16="http://schemas.microsoft.com/office/drawing/2014/main" id="{9F5D544C-54F9-11F8-3EF0-9BC09B67AD9B}"/>
              </a:ext>
            </a:extLst>
          </p:cNvPr>
          <p:cNvSpPr/>
          <p:nvPr/>
        </p:nvSpPr>
        <p:spPr>
          <a:xfrm>
            <a:off x="2781300" y="4798048"/>
            <a:ext cx="1034423" cy="31732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600" kern="100" dirty="0">
                <a:effectLst/>
                <a:latin typeface="游明朝" panose="02020400000000000000" pitchFamily="18" charset="-128"/>
                <a:ea typeface="UD デジタル 教科書体 NK-B" panose="02020700000000000000" pitchFamily="18" charset="-128"/>
                <a:cs typeface="Times New Roman" panose="02020603050405020304" pitchFamily="18" charset="0"/>
              </a:rPr>
              <a:t>ぜったい</a:t>
            </a:r>
            <a:endParaRPr 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01256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rot="13564295">
            <a:off x="3794195" y="1662715"/>
            <a:ext cx="4383251" cy="426018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2147483646 w 21600"/>
              <a:gd name="T9" fmla="*/ 2147483646 h 21600"/>
              <a:gd name="T10" fmla="*/ 2147483646 w 21600"/>
              <a:gd name="T11" fmla="*/ 2147483646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259" y="9933"/>
                </a:moveTo>
                <a:cubicBezTo>
                  <a:pt x="17819" y="6146"/>
                  <a:pt x="14612" y="3290"/>
                  <a:pt x="10800" y="3290"/>
                </a:cubicBezTo>
                <a:cubicBezTo>
                  <a:pt x="6652" y="3290"/>
                  <a:pt x="3290" y="6652"/>
                  <a:pt x="3290" y="10800"/>
                </a:cubicBezTo>
                <a:cubicBezTo>
                  <a:pt x="3290" y="14947"/>
                  <a:pt x="6652" y="18310"/>
                  <a:pt x="10800" y="18310"/>
                </a:cubicBezTo>
                <a:cubicBezTo>
                  <a:pt x="13731" y="18310"/>
                  <a:pt x="16395" y="16603"/>
                  <a:pt x="17621" y="13940"/>
                </a:cubicBezTo>
                <a:lnTo>
                  <a:pt x="20610" y="15316"/>
                </a:lnTo>
                <a:cubicBezTo>
                  <a:pt x="18847" y="19146"/>
                  <a:pt x="15016" y="21600"/>
                  <a:pt x="10800" y="21600"/>
                </a:cubicBezTo>
                <a:cubicBezTo>
                  <a:pt x="4835" y="21600"/>
                  <a:pt x="0" y="16764"/>
                  <a:pt x="0" y="10800"/>
                </a:cubicBezTo>
                <a:cubicBezTo>
                  <a:pt x="0" y="4835"/>
                  <a:pt x="4835" y="0"/>
                  <a:pt x="10800" y="0"/>
                </a:cubicBezTo>
                <a:cubicBezTo>
                  <a:pt x="16282" y="0"/>
                  <a:pt x="20894" y="4107"/>
                  <a:pt x="21527" y="9553"/>
                </a:cubicBezTo>
                <a:lnTo>
                  <a:pt x="24209" y="9241"/>
                </a:lnTo>
                <a:lnTo>
                  <a:pt x="20394" y="14059"/>
                </a:lnTo>
                <a:lnTo>
                  <a:pt x="15577" y="10244"/>
                </a:lnTo>
                <a:lnTo>
                  <a:pt x="18259" y="9933"/>
                </a:lnTo>
                <a:close/>
              </a:path>
            </a:pathLst>
          </a:custGeom>
          <a:solidFill>
            <a:srgbClr val="FFFF66"/>
          </a:solidFill>
          <a:ln>
            <a:noFill/>
          </a:ln>
        </p:spPr>
        <p:txBody>
          <a:bodyPr lIns="74295" tIns="8890" rIns="74295" bIns="8890"/>
          <a:lstStyle/>
          <a:p>
            <a:endParaRPr lang="ja-JP" altLang="en-US"/>
          </a:p>
        </p:txBody>
      </p:sp>
      <p:sp>
        <p:nvSpPr>
          <p:cNvPr id="3" name="円/楕円 2"/>
          <p:cNvSpPr/>
          <p:nvPr/>
        </p:nvSpPr>
        <p:spPr>
          <a:xfrm>
            <a:off x="4356924" y="1110259"/>
            <a:ext cx="3134670" cy="6905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UD デジタル 教科書体 NK-B" panose="02020700000000000000" pitchFamily="18" charset="-128"/>
                <a:ea typeface="UD デジタル 教科書体 NK-B" panose="02020700000000000000" pitchFamily="18" charset="-128"/>
              </a:rPr>
              <a:t>イキイキ生活</a:t>
            </a:r>
          </a:p>
        </p:txBody>
      </p:sp>
      <p:sp>
        <p:nvSpPr>
          <p:cNvPr id="4" name="円/楕円 3"/>
          <p:cNvSpPr/>
          <p:nvPr/>
        </p:nvSpPr>
        <p:spPr>
          <a:xfrm>
            <a:off x="4418485" y="5551954"/>
            <a:ext cx="3134670" cy="690562"/>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UD デジタル 教科書体 NK-B" panose="02020700000000000000" pitchFamily="18" charset="-128"/>
                <a:ea typeface="UD デジタル 教科書体 NK-B" panose="02020700000000000000" pitchFamily="18" charset="-128"/>
              </a:rPr>
              <a:t>元気なお口</a:t>
            </a:r>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8485" y="2120478"/>
            <a:ext cx="3106798" cy="2969578"/>
          </a:xfrm>
          <a:prstGeom prst="rect">
            <a:avLst/>
          </a:prstGeom>
        </p:spPr>
      </p:pic>
      <p:sp>
        <p:nvSpPr>
          <p:cNvPr id="6" name="角丸四角形 5"/>
          <p:cNvSpPr/>
          <p:nvPr/>
        </p:nvSpPr>
        <p:spPr>
          <a:xfrm>
            <a:off x="8264318" y="2273300"/>
            <a:ext cx="2670477" cy="5651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ja-JP" altLang="en-US" sz="2400" b="1" dirty="0">
                <a:latin typeface="メイリオ" panose="020B0604030504040204" pitchFamily="50" charset="-128"/>
                <a:ea typeface="メイリオ" panose="020B0604030504040204" pitchFamily="50" charset="-128"/>
              </a:rPr>
              <a:t>お口の清潔</a:t>
            </a:r>
          </a:p>
        </p:txBody>
      </p:sp>
      <p:sp>
        <p:nvSpPr>
          <p:cNvPr id="7" name="角丸四角形 6"/>
          <p:cNvSpPr/>
          <p:nvPr/>
        </p:nvSpPr>
        <p:spPr>
          <a:xfrm>
            <a:off x="8264318" y="4283075"/>
            <a:ext cx="2670477" cy="5651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ja-JP" altLang="en-US" sz="2400" b="1" dirty="0">
                <a:latin typeface="メイリオ" panose="020B0604030504040204" pitchFamily="50" charset="-128"/>
                <a:ea typeface="メイリオ" panose="020B0604030504040204" pitchFamily="50" charset="-128"/>
              </a:rPr>
              <a:t>お口の機能</a:t>
            </a:r>
          </a:p>
        </p:txBody>
      </p:sp>
      <p:sp>
        <p:nvSpPr>
          <p:cNvPr id="8" name="角丸四角形 7"/>
          <p:cNvSpPr/>
          <p:nvPr/>
        </p:nvSpPr>
        <p:spPr>
          <a:xfrm>
            <a:off x="1065886" y="2273300"/>
            <a:ext cx="2670478" cy="5651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ja-JP" altLang="en-US" sz="2400" b="1" dirty="0">
                <a:latin typeface="メイリオ" panose="020B0604030504040204" pitchFamily="50" charset="-128"/>
                <a:ea typeface="メイリオ" panose="020B0604030504040204" pitchFamily="50" charset="-128"/>
              </a:rPr>
              <a:t>健康な身体</a:t>
            </a:r>
          </a:p>
        </p:txBody>
      </p:sp>
      <p:sp>
        <p:nvSpPr>
          <p:cNvPr id="9" name="角丸四角形 8"/>
          <p:cNvSpPr/>
          <p:nvPr/>
        </p:nvSpPr>
        <p:spPr>
          <a:xfrm>
            <a:off x="1052706" y="4283075"/>
            <a:ext cx="2683658" cy="56515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ja-JP" altLang="en-US" sz="2400" b="1" dirty="0">
                <a:latin typeface="メイリオ" panose="020B0604030504040204" pitchFamily="50" charset="-128"/>
                <a:ea typeface="メイリオ" panose="020B0604030504040204" pitchFamily="50" charset="-128"/>
              </a:rPr>
              <a:t>栄養状態が良好</a:t>
            </a:r>
          </a:p>
        </p:txBody>
      </p:sp>
      <p:sp>
        <p:nvSpPr>
          <p:cNvPr id="10" name="テキスト ボックス 10">
            <a:extLst>
              <a:ext uri="{FF2B5EF4-FFF2-40B4-BE49-F238E27FC236}">
                <a16:creationId xmlns="" xmlns:a16="http://schemas.microsoft.com/office/drawing/2014/main" id="{1128307E-0620-7B24-B6BB-39A2D99E5E6C}"/>
              </a:ext>
            </a:extLst>
          </p:cNvPr>
          <p:cNvSpPr txBox="1">
            <a:spLocks noChangeArrowheads="1"/>
          </p:cNvSpPr>
          <p:nvPr/>
        </p:nvSpPr>
        <p:spPr bwMode="auto">
          <a:xfrm>
            <a:off x="8206980" y="2975987"/>
            <a:ext cx="33957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Verdana" panose="020B0604030504040204" pitchFamily="34" charset="0"/>
                <a:ea typeface="ＭＳ Ｐゴシック" panose="020B0600070205080204" pitchFamily="50" charset="-128"/>
              </a:defRPr>
            </a:lvl1pPr>
            <a:lvl2pPr marL="742950" indent="-285750">
              <a:defRPr kumimoji="1" sz="2400">
                <a:solidFill>
                  <a:schemeClr val="tx1"/>
                </a:solidFill>
                <a:latin typeface="Verdana" panose="020B0604030504040204" pitchFamily="34" charset="0"/>
                <a:ea typeface="ＭＳ Ｐゴシック" panose="020B0600070205080204" pitchFamily="50" charset="-128"/>
              </a:defRPr>
            </a:lvl2pPr>
            <a:lvl3pPr marL="1143000" indent="-228600">
              <a:defRPr kumimoji="1" sz="2400">
                <a:solidFill>
                  <a:schemeClr val="tx1"/>
                </a:solidFill>
                <a:latin typeface="Verdana" panose="020B0604030504040204" pitchFamily="34" charset="0"/>
                <a:ea typeface="ＭＳ Ｐゴシック" panose="020B0600070205080204" pitchFamily="50" charset="-128"/>
              </a:defRPr>
            </a:lvl3pPr>
            <a:lvl4pPr marL="1600200" indent="-228600">
              <a:defRPr kumimoji="1" sz="2400">
                <a:solidFill>
                  <a:schemeClr val="tx1"/>
                </a:solidFill>
                <a:latin typeface="Verdana" panose="020B0604030504040204" pitchFamily="34" charset="0"/>
                <a:ea typeface="ＭＳ Ｐゴシック" panose="020B0600070205080204" pitchFamily="50" charset="-128"/>
              </a:defRPr>
            </a:lvl4pPr>
            <a:lvl5pPr marL="2057400" indent="-228600">
              <a:defRPr kumimoji="1" sz="2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9pPr>
          </a:lstStyle>
          <a:p>
            <a:r>
              <a:rPr lang="ja-JP" altLang="en-US" sz="1600" dirty="0">
                <a:latin typeface="メイリオ" panose="020B0604030504040204" pitchFamily="50" charset="-128"/>
                <a:ea typeface="メイリオ" panose="020B0604030504040204" pitchFamily="50" charset="-128"/>
              </a:rPr>
              <a:t>・むし歯や歯周病の予防</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・肺炎や風邪などの感染症の予防</a:t>
            </a:r>
          </a:p>
        </p:txBody>
      </p:sp>
      <p:sp>
        <p:nvSpPr>
          <p:cNvPr id="11" name="テキスト ボックス 10">
            <a:extLst>
              <a:ext uri="{FF2B5EF4-FFF2-40B4-BE49-F238E27FC236}">
                <a16:creationId xmlns="" xmlns:a16="http://schemas.microsoft.com/office/drawing/2014/main" id="{F1E26B00-970E-D920-D52C-6A98B3267FAF}"/>
              </a:ext>
            </a:extLst>
          </p:cNvPr>
          <p:cNvSpPr txBox="1">
            <a:spLocks noChangeArrowheads="1"/>
          </p:cNvSpPr>
          <p:nvPr/>
        </p:nvSpPr>
        <p:spPr bwMode="auto">
          <a:xfrm>
            <a:off x="7989542" y="5061169"/>
            <a:ext cx="32200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Verdana" panose="020B0604030504040204" pitchFamily="34" charset="0"/>
                <a:ea typeface="ＭＳ Ｐゴシック" panose="020B0600070205080204" pitchFamily="50" charset="-128"/>
              </a:defRPr>
            </a:lvl1pPr>
            <a:lvl2pPr marL="742950" indent="-285750">
              <a:defRPr kumimoji="1" sz="2400">
                <a:solidFill>
                  <a:schemeClr val="tx1"/>
                </a:solidFill>
                <a:latin typeface="Verdana" panose="020B0604030504040204" pitchFamily="34" charset="0"/>
                <a:ea typeface="ＭＳ Ｐゴシック" panose="020B0600070205080204" pitchFamily="50" charset="-128"/>
              </a:defRPr>
            </a:lvl2pPr>
            <a:lvl3pPr marL="1143000" indent="-228600">
              <a:defRPr kumimoji="1" sz="2400">
                <a:solidFill>
                  <a:schemeClr val="tx1"/>
                </a:solidFill>
                <a:latin typeface="Verdana" panose="020B0604030504040204" pitchFamily="34" charset="0"/>
                <a:ea typeface="ＭＳ Ｐゴシック" panose="020B0600070205080204" pitchFamily="50" charset="-128"/>
              </a:defRPr>
            </a:lvl3pPr>
            <a:lvl4pPr marL="1600200" indent="-228600">
              <a:defRPr kumimoji="1" sz="2400">
                <a:solidFill>
                  <a:schemeClr val="tx1"/>
                </a:solidFill>
                <a:latin typeface="Verdana" panose="020B0604030504040204" pitchFamily="34" charset="0"/>
                <a:ea typeface="ＭＳ Ｐゴシック" panose="020B0600070205080204" pitchFamily="50" charset="-128"/>
              </a:defRPr>
            </a:lvl4pPr>
            <a:lvl5pPr marL="2057400" indent="-228600">
              <a:defRPr kumimoji="1" sz="2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9pPr>
          </a:lstStyle>
          <a:p>
            <a:r>
              <a:rPr lang="ja-JP" altLang="en-US" sz="1600" dirty="0">
                <a:latin typeface="メイリオ" panose="020B0604030504040204" pitchFamily="50" charset="-128"/>
                <a:ea typeface="メイリオ" panose="020B0604030504040204" pitchFamily="50" charset="-128"/>
              </a:rPr>
              <a:t>・だ液分泌の促進</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・誤嚥や窒息の予防</a:t>
            </a:r>
          </a:p>
        </p:txBody>
      </p:sp>
      <p:sp>
        <p:nvSpPr>
          <p:cNvPr id="12" name="テキスト ボックス 10">
            <a:extLst>
              <a:ext uri="{FF2B5EF4-FFF2-40B4-BE49-F238E27FC236}">
                <a16:creationId xmlns="" xmlns:a16="http://schemas.microsoft.com/office/drawing/2014/main" id="{AAE9568C-5A42-B2BF-91E8-67CA3F566C91}"/>
              </a:ext>
            </a:extLst>
          </p:cNvPr>
          <p:cNvSpPr txBox="1">
            <a:spLocks noChangeArrowheads="1"/>
          </p:cNvSpPr>
          <p:nvPr/>
        </p:nvSpPr>
        <p:spPr bwMode="auto">
          <a:xfrm>
            <a:off x="949052" y="3268374"/>
            <a:ext cx="25646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Verdana" panose="020B0604030504040204" pitchFamily="34" charset="0"/>
                <a:ea typeface="ＭＳ Ｐゴシック" panose="020B0600070205080204" pitchFamily="50" charset="-128"/>
              </a:defRPr>
            </a:lvl1pPr>
            <a:lvl2pPr marL="742950" indent="-285750">
              <a:defRPr kumimoji="1" sz="2400">
                <a:solidFill>
                  <a:schemeClr val="tx1"/>
                </a:solidFill>
                <a:latin typeface="Verdana" panose="020B0604030504040204" pitchFamily="34" charset="0"/>
                <a:ea typeface="ＭＳ Ｐゴシック" panose="020B0600070205080204" pitchFamily="50" charset="-128"/>
              </a:defRPr>
            </a:lvl2pPr>
            <a:lvl3pPr marL="1143000" indent="-228600">
              <a:defRPr kumimoji="1" sz="2400">
                <a:solidFill>
                  <a:schemeClr val="tx1"/>
                </a:solidFill>
                <a:latin typeface="Verdana" panose="020B0604030504040204" pitchFamily="34" charset="0"/>
                <a:ea typeface="ＭＳ Ｐゴシック" panose="020B0600070205080204" pitchFamily="50" charset="-128"/>
              </a:defRPr>
            </a:lvl3pPr>
            <a:lvl4pPr marL="1600200" indent="-228600">
              <a:defRPr kumimoji="1" sz="2400">
                <a:solidFill>
                  <a:schemeClr val="tx1"/>
                </a:solidFill>
                <a:latin typeface="Verdana" panose="020B0604030504040204" pitchFamily="34" charset="0"/>
                <a:ea typeface="ＭＳ Ｐゴシック" panose="020B0600070205080204" pitchFamily="50" charset="-128"/>
              </a:defRPr>
            </a:lvl4pPr>
            <a:lvl5pPr marL="2057400" indent="-228600">
              <a:defRPr kumimoji="1" sz="2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9pPr>
          </a:lstStyle>
          <a:p>
            <a:r>
              <a:rPr lang="ja-JP" altLang="en-US" sz="1600" dirty="0">
                <a:latin typeface="メイリオ" panose="020B0604030504040204" pitchFamily="50" charset="-128"/>
                <a:ea typeface="メイリオ" panose="020B0604030504040204" pitchFamily="50" charset="-128"/>
              </a:rPr>
              <a:t>・体力の向上</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・免疫力の向上</a:t>
            </a:r>
          </a:p>
        </p:txBody>
      </p:sp>
      <p:sp>
        <p:nvSpPr>
          <p:cNvPr id="13" name="テキスト ボックス 10">
            <a:extLst>
              <a:ext uri="{FF2B5EF4-FFF2-40B4-BE49-F238E27FC236}">
                <a16:creationId xmlns="" xmlns:a16="http://schemas.microsoft.com/office/drawing/2014/main" id="{C4471F98-2EE4-D311-AF96-374D78F3BF0B}"/>
              </a:ext>
            </a:extLst>
          </p:cNvPr>
          <p:cNvSpPr txBox="1">
            <a:spLocks noChangeArrowheads="1"/>
          </p:cNvSpPr>
          <p:nvPr/>
        </p:nvSpPr>
        <p:spPr bwMode="auto">
          <a:xfrm>
            <a:off x="3765974" y="682318"/>
            <a:ext cx="46600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Verdana" panose="020B0604030504040204" pitchFamily="34" charset="0"/>
                <a:ea typeface="ＭＳ Ｐゴシック" panose="020B0600070205080204" pitchFamily="50" charset="-128"/>
              </a:defRPr>
            </a:lvl1pPr>
            <a:lvl2pPr marL="742950" indent="-285750">
              <a:defRPr kumimoji="1" sz="2400">
                <a:solidFill>
                  <a:schemeClr val="tx1"/>
                </a:solidFill>
                <a:latin typeface="Verdana" panose="020B0604030504040204" pitchFamily="34" charset="0"/>
                <a:ea typeface="ＭＳ Ｐゴシック" panose="020B0600070205080204" pitchFamily="50" charset="-128"/>
              </a:defRPr>
            </a:lvl2pPr>
            <a:lvl3pPr marL="1143000" indent="-228600">
              <a:defRPr kumimoji="1" sz="2400">
                <a:solidFill>
                  <a:schemeClr val="tx1"/>
                </a:solidFill>
                <a:latin typeface="Verdana" panose="020B0604030504040204" pitchFamily="34" charset="0"/>
                <a:ea typeface="ＭＳ Ｐゴシック" panose="020B0600070205080204" pitchFamily="50" charset="-128"/>
              </a:defRPr>
            </a:lvl3pPr>
            <a:lvl4pPr marL="1600200" indent="-228600">
              <a:defRPr kumimoji="1" sz="2400">
                <a:solidFill>
                  <a:schemeClr val="tx1"/>
                </a:solidFill>
                <a:latin typeface="Verdana" panose="020B0604030504040204" pitchFamily="34" charset="0"/>
                <a:ea typeface="ＭＳ Ｐゴシック" panose="020B0600070205080204" pitchFamily="50" charset="-128"/>
              </a:defRPr>
            </a:lvl4pPr>
            <a:lvl5pPr marL="2057400" indent="-228600">
              <a:defRPr kumimoji="1" sz="2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9pPr>
          </a:lstStyle>
          <a:p>
            <a:r>
              <a:rPr lang="ja-JP" altLang="en-US" sz="1600" dirty="0">
                <a:latin typeface="メイリオ" panose="020B0604030504040204" pitchFamily="50" charset="-128"/>
                <a:ea typeface="メイリオ" panose="020B0604030504040204" pitchFamily="50" charset="-128"/>
              </a:rPr>
              <a:t>・外出や人とのコミュニケーションを楽しむ</a:t>
            </a:r>
            <a:endParaRPr lang="en-US" altLang="ja-JP" sz="1600" dirty="0">
              <a:latin typeface="メイリオ" panose="020B0604030504040204" pitchFamily="50" charset="-128"/>
              <a:ea typeface="メイリオ" panose="020B0604030504040204" pitchFamily="50" charset="-128"/>
            </a:endParaRPr>
          </a:p>
        </p:txBody>
      </p:sp>
      <p:sp>
        <p:nvSpPr>
          <p:cNvPr id="14" name="テキスト ボックス 10">
            <a:extLst>
              <a:ext uri="{FF2B5EF4-FFF2-40B4-BE49-F238E27FC236}">
                <a16:creationId xmlns="" xmlns:a16="http://schemas.microsoft.com/office/drawing/2014/main" id="{9EA8AB79-AC51-0E8A-F005-689B5903E15A}"/>
              </a:ext>
            </a:extLst>
          </p:cNvPr>
          <p:cNvSpPr txBox="1">
            <a:spLocks noChangeArrowheads="1"/>
          </p:cNvSpPr>
          <p:nvPr/>
        </p:nvSpPr>
        <p:spPr bwMode="auto">
          <a:xfrm>
            <a:off x="7989541" y="1455540"/>
            <a:ext cx="32200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Verdana" panose="020B0604030504040204" pitchFamily="34" charset="0"/>
                <a:ea typeface="ＭＳ Ｐゴシック" panose="020B0600070205080204" pitchFamily="50" charset="-128"/>
              </a:defRPr>
            </a:lvl1pPr>
            <a:lvl2pPr marL="742950" indent="-285750">
              <a:defRPr kumimoji="1" sz="2400">
                <a:solidFill>
                  <a:schemeClr val="tx1"/>
                </a:solidFill>
                <a:latin typeface="Verdana" panose="020B0604030504040204" pitchFamily="34" charset="0"/>
                <a:ea typeface="ＭＳ Ｐゴシック" panose="020B0600070205080204" pitchFamily="50" charset="-128"/>
              </a:defRPr>
            </a:lvl2pPr>
            <a:lvl3pPr marL="1143000" indent="-228600">
              <a:defRPr kumimoji="1" sz="2400">
                <a:solidFill>
                  <a:schemeClr val="tx1"/>
                </a:solidFill>
                <a:latin typeface="Verdana" panose="020B0604030504040204" pitchFamily="34" charset="0"/>
                <a:ea typeface="ＭＳ Ｐゴシック" panose="020B0600070205080204" pitchFamily="50" charset="-128"/>
              </a:defRPr>
            </a:lvl3pPr>
            <a:lvl4pPr marL="1600200" indent="-228600">
              <a:defRPr kumimoji="1" sz="2400">
                <a:solidFill>
                  <a:schemeClr val="tx1"/>
                </a:solidFill>
                <a:latin typeface="Verdana" panose="020B0604030504040204" pitchFamily="34" charset="0"/>
                <a:ea typeface="ＭＳ Ｐゴシック" panose="020B0600070205080204" pitchFamily="50" charset="-128"/>
              </a:defRPr>
            </a:lvl4pPr>
            <a:lvl5pPr marL="2057400" indent="-228600">
              <a:defRPr kumimoji="1" sz="2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9pPr>
          </a:lstStyle>
          <a:p>
            <a:r>
              <a:rPr lang="ja-JP" altLang="en-US" sz="1600" dirty="0">
                <a:latin typeface="メイリオ" panose="020B0604030504040204" pitchFamily="50" charset="-128"/>
                <a:ea typeface="メイリオ" panose="020B0604030504040204" pitchFamily="50" charset="-128"/>
              </a:rPr>
              <a:t>・定期的に歯科健診</a:t>
            </a:r>
          </a:p>
        </p:txBody>
      </p:sp>
    </p:spTree>
    <p:extLst>
      <p:ext uri="{BB962C8B-B14F-4D97-AF65-F5344CB8AC3E}">
        <p14:creationId xmlns:p14="http://schemas.microsoft.com/office/powerpoint/2010/main" val="1133696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ＭＳ Ｐゴシック" panose="020B0600070205080204" pitchFamily="50" charset="-128"/>
              </a:defRPr>
            </a:lvl1pPr>
            <a:lvl2pPr marL="742950" indent="-285750">
              <a:defRPr kumimoji="1" sz="2400">
                <a:solidFill>
                  <a:schemeClr val="tx1"/>
                </a:solidFill>
                <a:latin typeface="Verdana" panose="020B0604030504040204" pitchFamily="34" charset="0"/>
                <a:ea typeface="ＭＳ Ｐゴシック" panose="020B0600070205080204" pitchFamily="50" charset="-128"/>
              </a:defRPr>
            </a:lvl2pPr>
            <a:lvl3pPr marL="1143000" indent="-228600">
              <a:defRPr kumimoji="1" sz="2400">
                <a:solidFill>
                  <a:schemeClr val="tx1"/>
                </a:solidFill>
                <a:latin typeface="Verdana" panose="020B0604030504040204" pitchFamily="34" charset="0"/>
                <a:ea typeface="ＭＳ Ｐゴシック" panose="020B0600070205080204" pitchFamily="50" charset="-128"/>
              </a:defRPr>
            </a:lvl3pPr>
            <a:lvl4pPr marL="1600200" indent="-228600">
              <a:defRPr kumimoji="1" sz="2400">
                <a:solidFill>
                  <a:schemeClr val="tx1"/>
                </a:solidFill>
                <a:latin typeface="Verdana" panose="020B0604030504040204" pitchFamily="34" charset="0"/>
                <a:ea typeface="ＭＳ Ｐゴシック" panose="020B0600070205080204" pitchFamily="50" charset="-128"/>
              </a:defRPr>
            </a:lvl4pPr>
            <a:lvl5pPr marL="2057400" indent="-228600">
              <a:defRPr kumimoji="1" sz="2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9pPr>
          </a:lstStyle>
          <a:p>
            <a:fld id="{83892BAE-EECD-4113-A12F-7B2D01B6F96B}" type="slidenum">
              <a:rPr lang="en-US" altLang="ja-JP" sz="1000">
                <a:solidFill>
                  <a:srgbClr val="FFFFFF"/>
                </a:solidFill>
              </a:rPr>
              <a:pPr/>
              <a:t>4</a:t>
            </a:fld>
            <a:endParaRPr lang="en-US" altLang="ja-JP" sz="1000">
              <a:solidFill>
                <a:srgbClr val="FFFFFF"/>
              </a:solidFill>
            </a:endParaRPr>
          </a:p>
        </p:txBody>
      </p:sp>
      <p:graphicFrame>
        <p:nvGraphicFramePr>
          <p:cNvPr id="5" name="表 4"/>
          <p:cNvGraphicFramePr>
            <a:graphicFrameLocks noGrp="1"/>
          </p:cNvGraphicFramePr>
          <p:nvPr>
            <p:extLst>
              <p:ext uri="{D42A27DB-BD31-4B8C-83A1-F6EECF244321}">
                <p14:modId xmlns:p14="http://schemas.microsoft.com/office/powerpoint/2010/main" val="2917068727"/>
              </p:ext>
            </p:extLst>
          </p:nvPr>
        </p:nvGraphicFramePr>
        <p:xfrm>
          <a:off x="1600200" y="1916113"/>
          <a:ext cx="8829675" cy="3870960"/>
        </p:xfrm>
        <a:graphic>
          <a:graphicData uri="http://schemas.openxmlformats.org/drawingml/2006/table">
            <a:tbl>
              <a:tblPr firstRow="1" bandRow="1">
                <a:tableStyleId>{5C22544A-7EE6-4342-B048-85BDC9FD1C3A}</a:tableStyleId>
              </a:tblPr>
              <a:tblGrid>
                <a:gridCol w="6176199">
                  <a:extLst>
                    <a:ext uri="{9D8B030D-6E8A-4147-A177-3AD203B41FA5}">
                      <a16:colId xmlns="" xmlns:a16="http://schemas.microsoft.com/office/drawing/2014/main" val="20000"/>
                    </a:ext>
                  </a:extLst>
                </a:gridCol>
                <a:gridCol w="1361053">
                  <a:extLst>
                    <a:ext uri="{9D8B030D-6E8A-4147-A177-3AD203B41FA5}">
                      <a16:colId xmlns="" xmlns:a16="http://schemas.microsoft.com/office/drawing/2014/main" val="20001"/>
                    </a:ext>
                  </a:extLst>
                </a:gridCol>
                <a:gridCol w="1292423">
                  <a:extLst>
                    <a:ext uri="{9D8B030D-6E8A-4147-A177-3AD203B41FA5}">
                      <a16:colId xmlns="" xmlns:a16="http://schemas.microsoft.com/office/drawing/2014/main" val="20002"/>
                    </a:ext>
                  </a:extLst>
                </a:gridCol>
              </a:tblGrid>
              <a:tr h="370840">
                <a:tc>
                  <a:txBody>
                    <a:bodyPr/>
                    <a:lstStyle/>
                    <a:p>
                      <a:pPr algn="ctr"/>
                      <a:r>
                        <a:rPr kumimoji="1" lang="ja-JP" altLang="en-US" sz="2000" dirty="0">
                          <a:latin typeface="メイリオ" panose="020B0604030504040204" pitchFamily="50" charset="-128"/>
                          <a:ea typeface="メイリオ" panose="020B0604030504040204" pitchFamily="50" charset="-128"/>
                        </a:rPr>
                        <a:t>質問項目</a:t>
                      </a:r>
                    </a:p>
                  </a:txBody>
                  <a:tcPr marL="91435" marR="91435"/>
                </a:tc>
                <a:tc>
                  <a:txBody>
                    <a:bodyPr/>
                    <a:lstStyle/>
                    <a:p>
                      <a:pPr algn="ctr"/>
                      <a:r>
                        <a:rPr kumimoji="1" lang="ja-JP" altLang="en-US" sz="2000" dirty="0">
                          <a:latin typeface="メイリオ" panose="020B0604030504040204" pitchFamily="50" charset="-128"/>
                          <a:ea typeface="メイリオ" panose="020B0604030504040204" pitchFamily="50" charset="-128"/>
                        </a:rPr>
                        <a:t>はい</a:t>
                      </a:r>
                    </a:p>
                  </a:txBody>
                  <a:tcPr marL="91435" marR="91435"/>
                </a:tc>
                <a:tc>
                  <a:txBody>
                    <a:bodyPr/>
                    <a:lstStyle/>
                    <a:p>
                      <a:pPr algn="ctr"/>
                      <a:r>
                        <a:rPr kumimoji="1" lang="ja-JP" altLang="en-US" sz="2000" dirty="0">
                          <a:latin typeface="メイリオ" panose="020B0604030504040204" pitchFamily="50" charset="-128"/>
                          <a:ea typeface="メイリオ" panose="020B0604030504040204" pitchFamily="50" charset="-128"/>
                        </a:rPr>
                        <a:t>いいえ</a:t>
                      </a:r>
                    </a:p>
                  </a:txBody>
                  <a:tcPr marL="91435" marR="91435"/>
                </a:tc>
                <a:extLst>
                  <a:ext uri="{0D108BD9-81ED-4DB2-BD59-A6C34878D82A}">
                    <a16:rowId xmlns="" xmlns:a16="http://schemas.microsoft.com/office/drawing/2014/main" val="10000"/>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１．半年前に比べて、かたい物が食べにくくなった</a:t>
                      </a:r>
                    </a:p>
                  </a:txBody>
                  <a:tcPr marL="91435" marR="91435"/>
                </a:tc>
                <a:tc>
                  <a:txBody>
                    <a:bodyPr/>
                    <a:lstStyle/>
                    <a:p>
                      <a:pPr algn="ctr"/>
                      <a:r>
                        <a:rPr kumimoji="1" lang="ja-JP" altLang="en-US" sz="2000" dirty="0">
                          <a:latin typeface="メイリオ" panose="020B0604030504040204" pitchFamily="50" charset="-128"/>
                          <a:ea typeface="メイリオ" panose="020B0604030504040204" pitchFamily="50" charset="-128"/>
                        </a:rPr>
                        <a:t>２</a:t>
                      </a: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tc>
                  <a:txBody>
                    <a:bodyPr/>
                    <a:lstStyle/>
                    <a:p>
                      <a:pPr algn="ctr"/>
                      <a:endParaRPr kumimoji="1" lang="ja-JP" altLang="en-US" sz="2000" b="1">
                        <a:latin typeface="メイリオ" panose="020B0604030504040204" pitchFamily="50" charset="-128"/>
                        <a:ea typeface="メイリオ" panose="020B0604030504040204" pitchFamily="50" charset="-128"/>
                      </a:endParaRPr>
                    </a:p>
                  </a:txBody>
                  <a:tcPr marL="91435" marR="91435" anchor="ctr"/>
                </a:tc>
                <a:extLst>
                  <a:ext uri="{0D108BD9-81ED-4DB2-BD59-A6C34878D82A}">
                    <a16:rowId xmlns="" xmlns:a16="http://schemas.microsoft.com/office/drawing/2014/main" val="10001"/>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２．お茶や汁物でむせることがある</a:t>
                      </a:r>
                    </a:p>
                  </a:txBody>
                  <a:tcPr marL="91435" marR="91435"/>
                </a:tc>
                <a:tc>
                  <a:txBody>
                    <a:bodyPr/>
                    <a:lstStyle/>
                    <a:p>
                      <a:pPr algn="ctr"/>
                      <a:r>
                        <a:rPr kumimoji="1" lang="ja-JP" altLang="en-US" sz="2000" dirty="0">
                          <a:latin typeface="メイリオ" panose="020B0604030504040204" pitchFamily="50" charset="-128"/>
                          <a:ea typeface="メイリオ" panose="020B0604030504040204" pitchFamily="50" charset="-128"/>
                        </a:rPr>
                        <a:t>２</a:t>
                      </a: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tc>
                  <a:txBody>
                    <a:bodyPr/>
                    <a:lstStyle/>
                    <a:p>
                      <a:pPr algn="ctr"/>
                      <a:endParaRPr kumimoji="1" lang="ja-JP" altLang="en-US" sz="2000" b="1">
                        <a:latin typeface="メイリオ" panose="020B0604030504040204" pitchFamily="50" charset="-128"/>
                        <a:ea typeface="メイリオ" panose="020B0604030504040204" pitchFamily="50" charset="-128"/>
                      </a:endParaRPr>
                    </a:p>
                  </a:txBody>
                  <a:tcPr marL="91435" marR="91435" anchor="ctr"/>
                </a:tc>
                <a:extLst>
                  <a:ext uri="{0D108BD9-81ED-4DB2-BD59-A6C34878D82A}">
                    <a16:rowId xmlns="" xmlns:a16="http://schemas.microsoft.com/office/drawing/2014/main" val="10002"/>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３．義歯（入れ歯）を入れている</a:t>
                      </a:r>
                      <a:r>
                        <a:rPr kumimoji="1" lang="en-US" altLang="ja-JP" sz="2000" dirty="0">
                          <a:latin typeface="メイリオ" panose="020B0604030504040204" pitchFamily="50" charset="-128"/>
                          <a:ea typeface="メイリオ" panose="020B0604030504040204" pitchFamily="50" charset="-128"/>
                        </a:rPr>
                        <a:t>※</a:t>
                      </a:r>
                      <a:endParaRPr kumimoji="1" lang="ja-JP" altLang="en-US" sz="2000" dirty="0">
                        <a:latin typeface="メイリオ" panose="020B0604030504040204" pitchFamily="50" charset="-128"/>
                        <a:ea typeface="メイリオ" panose="020B0604030504040204" pitchFamily="50" charset="-128"/>
                      </a:endParaRPr>
                    </a:p>
                  </a:txBody>
                  <a:tcPr marL="91435" marR="91435"/>
                </a:tc>
                <a:tc>
                  <a:txBody>
                    <a:bodyPr/>
                    <a:lstStyle/>
                    <a:p>
                      <a:pPr algn="ctr"/>
                      <a:r>
                        <a:rPr kumimoji="1" lang="ja-JP" altLang="en-US" sz="2000" dirty="0">
                          <a:latin typeface="メイリオ" panose="020B0604030504040204" pitchFamily="50" charset="-128"/>
                          <a:ea typeface="メイリオ" panose="020B0604030504040204" pitchFamily="50" charset="-128"/>
                        </a:rPr>
                        <a:t>２</a:t>
                      </a: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tc>
                  <a:txBody>
                    <a:bodyPr/>
                    <a:lstStyle/>
                    <a:p>
                      <a:pPr algn="ct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extLst>
                  <a:ext uri="{0D108BD9-81ED-4DB2-BD59-A6C34878D82A}">
                    <a16:rowId xmlns="" xmlns:a16="http://schemas.microsoft.com/office/drawing/2014/main" val="10003"/>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４．口の乾きが気になる</a:t>
                      </a:r>
                    </a:p>
                  </a:txBody>
                  <a:tcPr marL="91435" marR="91435"/>
                </a:tc>
                <a:tc>
                  <a:txBody>
                    <a:bodyPr/>
                    <a:lstStyle/>
                    <a:p>
                      <a:pPr algn="ctr"/>
                      <a:r>
                        <a:rPr kumimoji="1" lang="ja-JP" altLang="en-US" sz="2000" dirty="0">
                          <a:latin typeface="メイリオ" panose="020B0604030504040204" pitchFamily="50" charset="-128"/>
                          <a:ea typeface="メイリオ" panose="020B0604030504040204" pitchFamily="50" charset="-128"/>
                        </a:rPr>
                        <a:t>１</a:t>
                      </a: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tc>
                  <a:txBody>
                    <a:bodyPr/>
                    <a:lstStyle/>
                    <a:p>
                      <a:pPr algn="ct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extLst>
                  <a:ext uri="{0D108BD9-81ED-4DB2-BD59-A6C34878D82A}">
                    <a16:rowId xmlns="" xmlns:a16="http://schemas.microsoft.com/office/drawing/2014/main" val="10004"/>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５．半年前と比べて、外出が少なくなった</a:t>
                      </a:r>
                    </a:p>
                  </a:txBody>
                  <a:tcPr marL="91435" marR="91435"/>
                </a:tc>
                <a:tc>
                  <a:txBody>
                    <a:bodyPr/>
                    <a:lstStyle/>
                    <a:p>
                      <a:pPr algn="ctr"/>
                      <a:r>
                        <a:rPr kumimoji="1" lang="ja-JP" altLang="en-US" sz="2000" dirty="0">
                          <a:latin typeface="メイリオ" panose="020B0604030504040204" pitchFamily="50" charset="-128"/>
                          <a:ea typeface="メイリオ" panose="020B0604030504040204" pitchFamily="50" charset="-128"/>
                        </a:rPr>
                        <a:t>１</a:t>
                      </a: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tc>
                  <a:txBody>
                    <a:bodyPr/>
                    <a:lstStyle/>
                    <a:p>
                      <a:pPr algn="ct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extLst>
                  <a:ext uri="{0D108BD9-81ED-4DB2-BD59-A6C34878D82A}">
                    <a16:rowId xmlns="" xmlns:a16="http://schemas.microsoft.com/office/drawing/2014/main" val="10005"/>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６．さきイカやたく</a:t>
                      </a:r>
                      <a:r>
                        <a:rPr kumimoji="1" lang="ja-JP" altLang="en-US" sz="2000" dirty="0" err="1">
                          <a:latin typeface="メイリオ" panose="020B0604030504040204" pitchFamily="50" charset="-128"/>
                          <a:ea typeface="メイリオ" panose="020B0604030504040204" pitchFamily="50" charset="-128"/>
                        </a:rPr>
                        <a:t>あん</a:t>
                      </a:r>
                      <a:r>
                        <a:rPr kumimoji="1" lang="ja-JP" altLang="en-US" sz="2000" dirty="0">
                          <a:latin typeface="メイリオ" panose="020B0604030504040204" pitchFamily="50" charset="-128"/>
                          <a:ea typeface="メイリオ" panose="020B0604030504040204" pitchFamily="50" charset="-128"/>
                        </a:rPr>
                        <a:t>くらいのかたさの食べ物を</a:t>
                      </a:r>
                      <a:endParaRPr kumimoji="1" lang="en-US" altLang="ja-JP" sz="2000" dirty="0">
                        <a:latin typeface="メイリオ" panose="020B0604030504040204" pitchFamily="50" charset="-128"/>
                        <a:ea typeface="メイリオ" panose="020B0604030504040204" pitchFamily="50" charset="-128"/>
                      </a:endParaRPr>
                    </a:p>
                    <a:p>
                      <a:r>
                        <a:rPr kumimoji="1" lang="ja-JP" altLang="en-US" sz="2000" dirty="0">
                          <a:latin typeface="メイリオ" panose="020B0604030504040204" pitchFamily="50" charset="-128"/>
                          <a:ea typeface="メイリオ" panose="020B0604030504040204" pitchFamily="50" charset="-128"/>
                        </a:rPr>
                        <a:t>　　かむことができる</a:t>
                      </a:r>
                    </a:p>
                  </a:txBody>
                  <a:tcPr marL="91435" marR="91435"/>
                </a:tc>
                <a:tc>
                  <a:txBody>
                    <a:bodyPr/>
                    <a:lstStyle/>
                    <a:p>
                      <a:pPr algn="ct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tc>
                  <a:txBody>
                    <a:bodyPr/>
                    <a:lstStyle/>
                    <a:p>
                      <a:pPr algn="ctr"/>
                      <a:r>
                        <a:rPr kumimoji="1" lang="ja-JP" altLang="en-US" sz="2000" dirty="0">
                          <a:latin typeface="メイリオ" panose="020B0604030504040204" pitchFamily="50" charset="-128"/>
                          <a:ea typeface="メイリオ" panose="020B0604030504040204" pitchFamily="50" charset="-128"/>
                        </a:rPr>
                        <a:t>１</a:t>
                      </a: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extLst>
                  <a:ext uri="{0D108BD9-81ED-4DB2-BD59-A6C34878D82A}">
                    <a16:rowId xmlns="" xmlns:a16="http://schemas.microsoft.com/office/drawing/2014/main" val="10006"/>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７．</a:t>
                      </a:r>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日に</a:t>
                      </a:r>
                      <a:r>
                        <a:rPr kumimoji="1" lang="en-US" altLang="ja-JP" sz="2000" dirty="0">
                          <a:latin typeface="メイリオ" panose="020B0604030504040204" pitchFamily="50" charset="-128"/>
                          <a:ea typeface="メイリオ" panose="020B0604030504040204" pitchFamily="50" charset="-128"/>
                        </a:rPr>
                        <a:t>2</a:t>
                      </a:r>
                      <a:r>
                        <a:rPr kumimoji="1" lang="ja-JP" altLang="en-US" sz="2000" dirty="0">
                          <a:latin typeface="メイリオ" panose="020B0604030504040204" pitchFamily="50" charset="-128"/>
                          <a:ea typeface="メイリオ" panose="020B0604030504040204" pitchFamily="50" charset="-128"/>
                        </a:rPr>
                        <a:t>回以上、歯を磨く</a:t>
                      </a:r>
                    </a:p>
                  </a:txBody>
                  <a:tcPr marL="91435" marR="91435"/>
                </a:tc>
                <a:tc>
                  <a:txBody>
                    <a:bodyPr/>
                    <a:lstStyle/>
                    <a:p>
                      <a:pPr algn="ct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tc>
                  <a:txBody>
                    <a:bodyPr/>
                    <a:lstStyle/>
                    <a:p>
                      <a:pPr algn="ctr"/>
                      <a:r>
                        <a:rPr kumimoji="1" lang="ja-JP" altLang="en-US" sz="2000" dirty="0">
                          <a:latin typeface="メイリオ" panose="020B0604030504040204" pitchFamily="50" charset="-128"/>
                          <a:ea typeface="メイリオ" panose="020B0604030504040204" pitchFamily="50" charset="-128"/>
                        </a:rPr>
                        <a:t>１</a:t>
                      </a: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extLst>
                  <a:ext uri="{0D108BD9-81ED-4DB2-BD59-A6C34878D82A}">
                    <a16:rowId xmlns="" xmlns:a16="http://schemas.microsoft.com/office/drawing/2014/main" val="10007"/>
                  </a:ext>
                </a:extLst>
              </a:tr>
              <a:tr h="370840">
                <a:tc>
                  <a:txBody>
                    <a:bodyPr/>
                    <a:lstStyle/>
                    <a:p>
                      <a:r>
                        <a:rPr kumimoji="1" lang="ja-JP" altLang="en-US" sz="2000" dirty="0">
                          <a:latin typeface="メイリオ" panose="020B0604030504040204" pitchFamily="50" charset="-128"/>
                          <a:ea typeface="メイリオ" panose="020B0604030504040204" pitchFamily="50" charset="-128"/>
                        </a:rPr>
                        <a:t>８．</a:t>
                      </a:r>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年に</a:t>
                      </a:r>
                      <a:r>
                        <a:rPr kumimoji="1" lang="en-US" altLang="ja-JP" sz="2000" dirty="0">
                          <a:latin typeface="メイリオ" panose="020B0604030504040204" pitchFamily="50" charset="-128"/>
                          <a:ea typeface="メイリオ" panose="020B0604030504040204" pitchFamily="50" charset="-128"/>
                        </a:rPr>
                        <a:t>1</a:t>
                      </a:r>
                      <a:r>
                        <a:rPr kumimoji="1" lang="ja-JP" altLang="en-US" sz="2000" dirty="0">
                          <a:latin typeface="メイリオ" panose="020B0604030504040204" pitchFamily="50" charset="-128"/>
                          <a:ea typeface="メイリオ" panose="020B0604030504040204" pitchFamily="50" charset="-128"/>
                        </a:rPr>
                        <a:t>回以上、歯医者に行く</a:t>
                      </a:r>
                    </a:p>
                  </a:txBody>
                  <a:tcPr marL="91435" marR="91435"/>
                </a:tc>
                <a:tc>
                  <a:txBody>
                    <a:bodyPr/>
                    <a:lstStyle/>
                    <a:p>
                      <a:pPr algn="ct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tc>
                  <a:txBody>
                    <a:bodyPr/>
                    <a:lstStyle/>
                    <a:p>
                      <a:pPr algn="ctr"/>
                      <a:r>
                        <a:rPr kumimoji="1" lang="ja-JP" altLang="en-US" sz="2000" dirty="0">
                          <a:latin typeface="メイリオ" panose="020B0604030504040204" pitchFamily="50" charset="-128"/>
                          <a:ea typeface="メイリオ" panose="020B0604030504040204" pitchFamily="50" charset="-128"/>
                        </a:rPr>
                        <a:t>１</a:t>
                      </a:r>
                      <a:endParaRPr kumimoji="1" lang="ja-JP" altLang="en-US" sz="2000" b="1" dirty="0">
                        <a:latin typeface="メイリオ" panose="020B0604030504040204" pitchFamily="50" charset="-128"/>
                        <a:ea typeface="メイリオ" panose="020B0604030504040204" pitchFamily="50" charset="-128"/>
                      </a:endParaRPr>
                    </a:p>
                  </a:txBody>
                  <a:tcPr marL="91435" marR="91435" anchor="ctr"/>
                </a:tc>
                <a:extLst>
                  <a:ext uri="{0D108BD9-81ED-4DB2-BD59-A6C34878D82A}">
                    <a16:rowId xmlns="" xmlns:a16="http://schemas.microsoft.com/office/drawing/2014/main" val="10008"/>
                  </a:ext>
                </a:extLst>
              </a:tr>
            </a:tbl>
          </a:graphicData>
        </a:graphic>
      </p:graphicFrame>
      <p:sp>
        <p:nvSpPr>
          <p:cNvPr id="3" name="正方形/長方形 2"/>
          <p:cNvSpPr/>
          <p:nvPr/>
        </p:nvSpPr>
        <p:spPr>
          <a:xfrm>
            <a:off x="7781926" y="5946014"/>
            <a:ext cx="1349928" cy="460375"/>
          </a:xfrm>
          <a:prstGeom prst="rect">
            <a:avLst/>
          </a:prstGeom>
          <a:solidFill>
            <a:schemeClr val="accent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b="1" dirty="0">
                <a:latin typeface="メイリオ" panose="020B0604030504040204" pitchFamily="50" charset="-128"/>
                <a:ea typeface="メイリオ" panose="020B0604030504040204" pitchFamily="50" charset="-128"/>
              </a:rPr>
              <a:t>合計点数</a:t>
            </a:r>
          </a:p>
        </p:txBody>
      </p:sp>
      <p:sp>
        <p:nvSpPr>
          <p:cNvPr id="6" name="正方形/長方形 5"/>
          <p:cNvSpPr/>
          <p:nvPr/>
        </p:nvSpPr>
        <p:spPr>
          <a:xfrm>
            <a:off x="9131854" y="5946015"/>
            <a:ext cx="1298021" cy="463550"/>
          </a:xfrm>
          <a:prstGeom prst="rect">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b="1" dirty="0">
              <a:latin typeface="メイリオ" panose="020B0604030504040204" pitchFamily="50" charset="-128"/>
              <a:ea typeface="メイリオ" panose="020B0604030504040204" pitchFamily="50" charset="-128"/>
            </a:endParaRPr>
          </a:p>
        </p:txBody>
      </p:sp>
      <p:sp>
        <p:nvSpPr>
          <p:cNvPr id="4" name="タイトル 3"/>
          <p:cNvSpPr>
            <a:spLocks noGrp="1"/>
          </p:cNvSpPr>
          <p:nvPr>
            <p:ph type="title"/>
          </p:nvPr>
        </p:nvSpPr>
        <p:spPr/>
        <p:txBody>
          <a:bodyPr/>
          <a:lstStyle/>
          <a:p>
            <a:pPr algn="ctr"/>
            <a:r>
              <a:rPr kumimoji="1" lang="ja-JP" altLang="en-US" b="1" dirty="0">
                <a:solidFill>
                  <a:schemeClr val="accent2"/>
                </a:solidFill>
                <a:latin typeface="メイリオ" panose="020B0604030504040204" pitchFamily="50" charset="-128"/>
                <a:ea typeface="メイリオ" panose="020B0604030504040204" pitchFamily="50" charset="-128"/>
              </a:rPr>
              <a:t>オーラルフレイルをセルフチェック</a:t>
            </a:r>
          </a:p>
        </p:txBody>
      </p:sp>
      <p:sp>
        <p:nvSpPr>
          <p:cNvPr id="7" name="正方形/長方形 6"/>
          <p:cNvSpPr/>
          <p:nvPr/>
        </p:nvSpPr>
        <p:spPr>
          <a:xfrm>
            <a:off x="1600199" y="5916677"/>
            <a:ext cx="5686425" cy="489712"/>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165100" indent="-165100" algn="l">
              <a:lnSpc>
                <a:spcPts val="1500"/>
              </a:lnSpc>
              <a:spcAft>
                <a:spcPts val="0"/>
              </a:spcAft>
            </a:pPr>
            <a:r>
              <a:rPr lang="ja-JP" sz="12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※歯を失ってしまった場合は義歯等を適切に使って</a:t>
            </a:r>
            <a:r>
              <a:rPr lang="ja-JP" altLang="en-US" sz="12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かた</a:t>
            </a:r>
            <a:r>
              <a:rPr lang="ja-JP" sz="12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いものをしっかり食べることができるよう治療することが大切です。</a:t>
            </a:r>
            <a:endParaRPr lang="ja-JP" sz="12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508872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7700" y="260350"/>
            <a:ext cx="10772775" cy="1449388"/>
          </a:xfrm>
        </p:spPr>
        <p:txBody>
          <a:bodyPr>
            <a:normAutofit/>
          </a:bodyPr>
          <a:lstStyle/>
          <a:p>
            <a:pPr algn="ctr">
              <a:defRPr/>
            </a:pPr>
            <a:r>
              <a:rPr lang="ja-JP" altLang="en-US" sz="3600" b="1" dirty="0">
                <a:solidFill>
                  <a:schemeClr val="accent2"/>
                </a:solidFill>
                <a:latin typeface="メイリオ" panose="020B0604030504040204" pitchFamily="50" charset="-128"/>
                <a:ea typeface="メイリオ" panose="020B0604030504040204" pitchFamily="50" charset="-128"/>
              </a:rPr>
              <a:t>オーラルフレイルセルフチェックの合計点数は？</a:t>
            </a:r>
          </a:p>
        </p:txBody>
      </p:sp>
      <p:sp>
        <p:nvSpPr>
          <p:cNvPr id="17411"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Verdana" panose="020B0604030504040204" pitchFamily="34" charset="0"/>
                <a:ea typeface="ＭＳ Ｐゴシック" panose="020B0600070205080204" pitchFamily="50" charset="-128"/>
              </a:defRPr>
            </a:lvl1pPr>
            <a:lvl2pPr marL="742950" indent="-285750">
              <a:defRPr kumimoji="1" sz="2400">
                <a:solidFill>
                  <a:schemeClr val="tx1"/>
                </a:solidFill>
                <a:latin typeface="Verdana" panose="020B0604030504040204" pitchFamily="34" charset="0"/>
                <a:ea typeface="ＭＳ Ｐゴシック" panose="020B0600070205080204" pitchFamily="50" charset="-128"/>
              </a:defRPr>
            </a:lvl2pPr>
            <a:lvl3pPr marL="1143000" indent="-228600">
              <a:defRPr kumimoji="1" sz="2400">
                <a:solidFill>
                  <a:schemeClr val="tx1"/>
                </a:solidFill>
                <a:latin typeface="Verdana" panose="020B0604030504040204" pitchFamily="34" charset="0"/>
                <a:ea typeface="ＭＳ Ｐゴシック" panose="020B0600070205080204" pitchFamily="50" charset="-128"/>
              </a:defRPr>
            </a:lvl3pPr>
            <a:lvl4pPr marL="1600200" indent="-228600">
              <a:defRPr kumimoji="1" sz="2400">
                <a:solidFill>
                  <a:schemeClr val="tx1"/>
                </a:solidFill>
                <a:latin typeface="Verdana" panose="020B0604030504040204" pitchFamily="34" charset="0"/>
                <a:ea typeface="ＭＳ Ｐゴシック" panose="020B0600070205080204" pitchFamily="50" charset="-128"/>
              </a:defRPr>
            </a:lvl4pPr>
            <a:lvl5pPr marL="2057400" indent="-228600">
              <a:defRPr kumimoji="1" sz="24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Verdana" panose="020B0604030504040204" pitchFamily="34" charset="0"/>
                <a:ea typeface="ＭＳ Ｐゴシック" panose="020B0600070205080204" pitchFamily="50" charset="-128"/>
              </a:defRPr>
            </a:lvl9pPr>
          </a:lstStyle>
          <a:p>
            <a:fld id="{FE1A232A-BE41-443C-9BC0-EE7F17BF7FCE}" type="slidenum">
              <a:rPr lang="en-US" altLang="ja-JP" sz="1000">
                <a:solidFill>
                  <a:srgbClr val="FFFFFF"/>
                </a:solidFill>
              </a:rPr>
              <a:pPr/>
              <a:t>5</a:t>
            </a:fld>
            <a:endParaRPr lang="en-US" altLang="ja-JP" sz="1000">
              <a:solidFill>
                <a:srgbClr val="FFFFFF"/>
              </a:solidFill>
            </a:endParaRPr>
          </a:p>
        </p:txBody>
      </p:sp>
      <p:graphicFrame>
        <p:nvGraphicFramePr>
          <p:cNvPr id="5" name="表 4"/>
          <p:cNvGraphicFramePr>
            <a:graphicFrameLocks noGrp="1"/>
          </p:cNvGraphicFramePr>
          <p:nvPr>
            <p:extLst>
              <p:ext uri="{D42A27DB-BD31-4B8C-83A1-F6EECF244321}">
                <p14:modId xmlns:p14="http://schemas.microsoft.com/office/powerpoint/2010/main" val="3278276473"/>
              </p:ext>
            </p:extLst>
          </p:nvPr>
        </p:nvGraphicFramePr>
        <p:xfrm>
          <a:off x="1543844" y="1709738"/>
          <a:ext cx="9248775" cy="2808288"/>
        </p:xfrm>
        <a:graphic>
          <a:graphicData uri="http://schemas.openxmlformats.org/drawingml/2006/table">
            <a:tbl>
              <a:tblPr firstRow="1" bandRow="1">
                <a:tableStyleId>{5940675A-B579-460E-94D1-54222C63F5DA}</a:tableStyleId>
              </a:tblPr>
              <a:tblGrid>
                <a:gridCol w="2774633">
                  <a:extLst>
                    <a:ext uri="{9D8B030D-6E8A-4147-A177-3AD203B41FA5}">
                      <a16:colId xmlns="" xmlns:a16="http://schemas.microsoft.com/office/drawing/2014/main" val="20000"/>
                    </a:ext>
                  </a:extLst>
                </a:gridCol>
                <a:gridCol w="6474142">
                  <a:extLst>
                    <a:ext uri="{9D8B030D-6E8A-4147-A177-3AD203B41FA5}">
                      <a16:colId xmlns="" xmlns:a16="http://schemas.microsoft.com/office/drawing/2014/main" val="20001"/>
                    </a:ext>
                  </a:extLst>
                </a:gridCol>
              </a:tblGrid>
              <a:tr h="936096">
                <a:tc>
                  <a:txBody>
                    <a:bodyPr/>
                    <a:lstStyle/>
                    <a:p>
                      <a:r>
                        <a:rPr kumimoji="1" lang="ja-JP" altLang="en-US" sz="2800" b="1" baseline="0" dirty="0">
                          <a:solidFill>
                            <a:srgbClr val="0070C0"/>
                          </a:solidFill>
                          <a:latin typeface="メイリオ" panose="020B0604030504040204" pitchFamily="50" charset="-128"/>
                          <a:ea typeface="メイリオ" panose="020B0604030504040204" pitchFamily="50" charset="-128"/>
                        </a:rPr>
                        <a:t>　</a:t>
                      </a:r>
                      <a:r>
                        <a:rPr kumimoji="1" lang="ja-JP" altLang="en-US" sz="2800" b="1" dirty="0">
                          <a:solidFill>
                            <a:srgbClr val="0070C0"/>
                          </a:solidFill>
                          <a:latin typeface="メイリオ" panose="020B0604030504040204" pitchFamily="50" charset="-128"/>
                          <a:ea typeface="メイリオ" panose="020B0604030504040204" pitchFamily="50" charset="-128"/>
                        </a:rPr>
                        <a:t>０～２点</a:t>
                      </a:r>
                    </a:p>
                  </a:txBody>
                  <a:tcPr marL="91444" marR="91444" anchor="ctr"/>
                </a:tc>
                <a:tc>
                  <a:txBody>
                    <a:bodyPr/>
                    <a:lstStyle/>
                    <a:p>
                      <a:r>
                        <a:rPr kumimoji="1" lang="ja-JP" altLang="en-US" sz="2800" b="1" dirty="0">
                          <a:solidFill>
                            <a:srgbClr val="0070C0"/>
                          </a:solidFill>
                          <a:latin typeface="メイリオ" panose="020B0604030504040204" pitchFamily="50" charset="-128"/>
                          <a:ea typeface="メイリオ" panose="020B0604030504040204" pitchFamily="50" charset="-128"/>
                        </a:rPr>
                        <a:t>　オーラルフレイルの危険性は低い</a:t>
                      </a:r>
                    </a:p>
                  </a:txBody>
                  <a:tcPr marL="91444" marR="91444" anchor="ctr"/>
                </a:tc>
                <a:extLst>
                  <a:ext uri="{0D108BD9-81ED-4DB2-BD59-A6C34878D82A}">
                    <a16:rowId xmlns="" xmlns:a16="http://schemas.microsoft.com/office/drawing/2014/main" val="10000"/>
                  </a:ext>
                </a:extLst>
              </a:tr>
              <a:tr h="864089">
                <a:tc>
                  <a:txBody>
                    <a:bodyPr/>
                    <a:lstStyle/>
                    <a:p>
                      <a:r>
                        <a:rPr kumimoji="1" lang="ja-JP" altLang="en-US" sz="2800" b="1" baseline="0" dirty="0">
                          <a:solidFill>
                            <a:srgbClr val="FFC000"/>
                          </a:solidFill>
                          <a:latin typeface="メイリオ" panose="020B0604030504040204" pitchFamily="50" charset="-128"/>
                          <a:ea typeface="メイリオ" panose="020B0604030504040204" pitchFamily="50" charset="-128"/>
                        </a:rPr>
                        <a:t>　</a:t>
                      </a:r>
                      <a:r>
                        <a:rPr kumimoji="1" lang="ja-JP" altLang="en-US" sz="2800" b="1" dirty="0">
                          <a:solidFill>
                            <a:srgbClr val="FFC000"/>
                          </a:solidFill>
                          <a:latin typeface="メイリオ" panose="020B0604030504040204" pitchFamily="50" charset="-128"/>
                          <a:ea typeface="メイリオ" panose="020B0604030504040204" pitchFamily="50" charset="-128"/>
                        </a:rPr>
                        <a:t>３点</a:t>
                      </a:r>
                    </a:p>
                  </a:txBody>
                  <a:tcPr marL="91444" marR="91444" anchor="ctr"/>
                </a:tc>
                <a:tc>
                  <a:txBody>
                    <a:bodyPr/>
                    <a:lstStyle/>
                    <a:p>
                      <a:r>
                        <a:rPr kumimoji="1" lang="ja-JP" altLang="en-US" sz="2800" b="1" dirty="0">
                          <a:solidFill>
                            <a:srgbClr val="FFC000"/>
                          </a:solidFill>
                          <a:latin typeface="メイリオ" panose="020B0604030504040204" pitchFamily="50" charset="-128"/>
                          <a:ea typeface="メイリオ" panose="020B0604030504040204" pitchFamily="50" charset="-128"/>
                        </a:rPr>
                        <a:t>　オーラルフレイルの危険性あり</a:t>
                      </a:r>
                    </a:p>
                  </a:txBody>
                  <a:tcPr marL="91444" marR="91444" anchor="ctr"/>
                </a:tc>
                <a:extLst>
                  <a:ext uri="{0D108BD9-81ED-4DB2-BD59-A6C34878D82A}">
                    <a16:rowId xmlns="" xmlns:a16="http://schemas.microsoft.com/office/drawing/2014/main" val="10001"/>
                  </a:ext>
                </a:extLst>
              </a:tr>
              <a:tr h="1008103">
                <a:tc>
                  <a:txBody>
                    <a:bodyPr/>
                    <a:lstStyle/>
                    <a:p>
                      <a:r>
                        <a:rPr kumimoji="1" lang="ja-JP" altLang="en-US" sz="2800" b="1" baseline="0" dirty="0">
                          <a:solidFill>
                            <a:srgbClr val="FF0000"/>
                          </a:solidFill>
                          <a:latin typeface="メイリオ" panose="020B0604030504040204" pitchFamily="50" charset="-128"/>
                          <a:ea typeface="メイリオ" panose="020B0604030504040204" pitchFamily="50" charset="-128"/>
                        </a:rPr>
                        <a:t>　</a:t>
                      </a:r>
                      <a:r>
                        <a:rPr kumimoji="1" lang="ja-JP" altLang="en-US" sz="2800" b="1" dirty="0">
                          <a:solidFill>
                            <a:srgbClr val="FF0000"/>
                          </a:solidFill>
                          <a:latin typeface="メイリオ" panose="020B0604030504040204" pitchFamily="50" charset="-128"/>
                          <a:ea typeface="メイリオ" panose="020B0604030504040204" pitchFamily="50" charset="-128"/>
                        </a:rPr>
                        <a:t>４点以上</a:t>
                      </a:r>
                    </a:p>
                  </a:txBody>
                  <a:tcPr marL="91444" marR="91444" anchor="ctr"/>
                </a:tc>
                <a:tc>
                  <a:txBody>
                    <a:bodyPr/>
                    <a:lstStyle/>
                    <a:p>
                      <a:r>
                        <a:rPr kumimoji="1" lang="ja-JP" altLang="en-US" sz="2800" b="1" dirty="0">
                          <a:solidFill>
                            <a:srgbClr val="FF0000"/>
                          </a:solidFill>
                          <a:latin typeface="メイリオ" panose="020B0604030504040204" pitchFamily="50" charset="-128"/>
                          <a:ea typeface="メイリオ" panose="020B0604030504040204" pitchFamily="50" charset="-128"/>
                        </a:rPr>
                        <a:t>　オーラルフレイルの危険性が高い</a:t>
                      </a:r>
                    </a:p>
                  </a:txBody>
                  <a:tcPr marL="91444" marR="91444" anchor="ctr"/>
                </a:tc>
                <a:extLst>
                  <a:ext uri="{0D108BD9-81ED-4DB2-BD59-A6C34878D82A}">
                    <a16:rowId xmlns="" xmlns:a16="http://schemas.microsoft.com/office/drawing/2014/main" val="10002"/>
                  </a:ext>
                </a:extLst>
              </a:tr>
            </a:tbl>
          </a:graphicData>
        </a:graphic>
      </p:graphicFrame>
      <p:sp>
        <p:nvSpPr>
          <p:cNvPr id="6" name="下矢印吹き出し 5"/>
          <p:cNvSpPr/>
          <p:nvPr/>
        </p:nvSpPr>
        <p:spPr>
          <a:xfrm>
            <a:off x="1619251" y="2714625"/>
            <a:ext cx="9086849" cy="2400300"/>
          </a:xfrm>
          <a:prstGeom prst="downArrowCallout">
            <a:avLst>
              <a:gd name="adj1" fmla="val 26095"/>
              <a:gd name="adj2" fmla="val 21509"/>
              <a:gd name="adj3" fmla="val 16680"/>
              <a:gd name="adj4" fmla="val 72286"/>
            </a:avLst>
          </a:prstGeom>
          <a:noFill/>
          <a:ln w="317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p:cNvSpPr/>
          <p:nvPr/>
        </p:nvSpPr>
        <p:spPr>
          <a:xfrm>
            <a:off x="1156254" y="5226560"/>
            <a:ext cx="9945240" cy="117983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l">
              <a:spcAft>
                <a:spcPts val="0"/>
              </a:spcAft>
            </a:pP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合計点数が</a:t>
            </a:r>
            <a:r>
              <a:rPr lang="en-US"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 3</a:t>
            </a:r>
            <a:r>
              <a:rPr lang="ja-JP" sz="2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点以上の「オーラルフレイルの危険性あり」となった方は、専門的な対応が必要です。気になるところがあれば、かかりつけの歯科医師・歯科衛生士にご相談ください。</a:t>
            </a:r>
            <a:endParaRPr lang="ja-JP" sz="2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10304380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95350" y="2705100"/>
            <a:ext cx="10467976" cy="1446550"/>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今日からできるオーラルフレイル対策</a:t>
            </a:r>
            <a:endParaRPr kumimoji="1" lang="en-US" altLang="ja-JP" sz="2800" dirty="0">
              <a:latin typeface="メイリオ" panose="020B0604030504040204" pitchFamily="50" charset="-128"/>
              <a:ea typeface="メイリオ" panose="020B0604030504040204" pitchFamily="50" charset="-128"/>
            </a:endParaRPr>
          </a:p>
          <a:p>
            <a:pPr algn="ctr"/>
            <a:r>
              <a:rPr kumimoji="1" lang="ja-JP" altLang="en-US" sz="6000" b="1" dirty="0">
                <a:solidFill>
                  <a:srgbClr val="FF9933"/>
                </a:solidFill>
                <a:latin typeface="メイリオ" panose="020B0604030504040204" pitchFamily="50" charset="-128"/>
                <a:ea typeface="メイリオ" panose="020B0604030504040204" pitchFamily="50" charset="-128"/>
              </a:rPr>
              <a:t>かむ力を鍛えましょう！</a:t>
            </a:r>
          </a:p>
        </p:txBody>
      </p:sp>
    </p:spTree>
    <p:extLst>
      <p:ext uri="{BB962C8B-B14F-4D97-AF65-F5344CB8AC3E}">
        <p14:creationId xmlns:p14="http://schemas.microsoft.com/office/powerpoint/2010/main" val="3674208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b="1" dirty="0">
                <a:solidFill>
                  <a:srgbClr val="FF9933"/>
                </a:solidFill>
                <a:latin typeface="メイリオ" panose="020B0604030504040204" pitchFamily="50" charset="-128"/>
                <a:ea typeface="メイリオ" panose="020B0604030504040204" pitchFamily="50" charset="-128"/>
              </a:rPr>
              <a:t>次のような症状はありませんか？</a:t>
            </a:r>
            <a:endParaRPr kumimoji="1" lang="ja-JP" altLang="en-US" b="1" dirty="0">
              <a:solidFill>
                <a:srgbClr val="FF9933"/>
              </a:solidFill>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1794087" y="2246418"/>
            <a:ext cx="8426874" cy="3416320"/>
          </a:xfrm>
          <a:prstGeom prst="rect">
            <a:avLst/>
          </a:prstGeom>
          <a:noFill/>
        </p:spPr>
        <p:txBody>
          <a:bodyPr wrap="square" rtlCol="0">
            <a:spAutoFit/>
          </a:bodyPr>
          <a:lstStyle/>
          <a:p>
            <a:r>
              <a:rPr kumimoji="1" lang="ja-JP" altLang="en-US" sz="3600" dirty="0">
                <a:latin typeface="メイリオ" panose="020B0604030504040204" pitchFamily="50" charset="-128"/>
                <a:ea typeface="メイリオ" panose="020B0604030504040204" pitchFamily="50" charset="-128"/>
              </a:rPr>
              <a:t>□ むし歯がある</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歯周病などでぐらつく歯がある</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歯が抜けたままになっている</a:t>
            </a:r>
            <a:endParaRPr kumimoji="1" lang="en-US" altLang="ja-JP" sz="3600" dirty="0">
              <a:latin typeface="メイリオ" panose="020B0604030504040204" pitchFamily="50" charset="-128"/>
              <a:ea typeface="メイリオ" panose="020B0604030504040204" pitchFamily="50" charset="-128"/>
            </a:endParaRPr>
          </a:p>
          <a:p>
            <a:r>
              <a:rPr kumimoji="1" lang="ja-JP" altLang="en-US" sz="3600" dirty="0">
                <a:latin typeface="メイリオ" panose="020B0604030504040204" pitchFamily="50" charset="-128"/>
                <a:ea typeface="メイリオ" panose="020B0604030504040204" pitchFamily="50" charset="-128"/>
              </a:rPr>
              <a:t>□ 入れ歯が合わない</a:t>
            </a:r>
            <a:endParaRPr kumimoji="1" lang="en-US" altLang="ja-JP" sz="3600" dirty="0">
              <a:latin typeface="メイリオ" panose="020B0604030504040204" pitchFamily="50" charset="-128"/>
              <a:ea typeface="メイリオ" panose="020B0604030504040204" pitchFamily="50" charset="-128"/>
            </a:endParaRPr>
          </a:p>
          <a:p>
            <a:endParaRPr kumimoji="1" lang="en-US" altLang="ja-JP" sz="3600" dirty="0">
              <a:latin typeface="メイリオ" panose="020B0604030504040204" pitchFamily="50" charset="-128"/>
              <a:ea typeface="メイリオ" panose="020B0604030504040204" pitchFamily="50" charset="-128"/>
            </a:endParaRPr>
          </a:p>
          <a:p>
            <a:r>
              <a:rPr kumimoji="1" lang="ja-JP" altLang="en-US" sz="3600" b="1" dirty="0">
                <a:latin typeface="メイリオ" panose="020B0604030504040204" pitchFamily="50" charset="-128"/>
                <a:ea typeface="メイリオ" panose="020B0604030504040204" pitchFamily="50" charset="-128"/>
              </a:rPr>
              <a:t>かむ力が低下しているかもしれません！</a:t>
            </a:r>
            <a:endParaRPr kumimoji="1" lang="en-US" altLang="ja-JP" sz="3600"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22205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2CFD367-84B9-BBCB-3F11-9E3E7FCD760C}"/>
              </a:ext>
            </a:extLst>
          </p:cNvPr>
          <p:cNvSpPr>
            <a:spLocks noGrp="1"/>
          </p:cNvSpPr>
          <p:nvPr>
            <p:ph type="title"/>
          </p:nvPr>
        </p:nvSpPr>
        <p:spPr/>
        <p:txBody>
          <a:bodyPr/>
          <a:lstStyle/>
          <a:p>
            <a:r>
              <a:rPr kumimoji="1" lang="ja-JP" altLang="en-US" b="1" dirty="0">
                <a:solidFill>
                  <a:srgbClr val="FF9933"/>
                </a:solidFill>
                <a:latin typeface="メイリオ" panose="020B0604030504040204" pitchFamily="50" charset="-128"/>
                <a:ea typeface="メイリオ" panose="020B0604030504040204" pitchFamily="50" charset="-128"/>
              </a:rPr>
              <a:t>美味しく食べるために必要な歯の本数</a:t>
            </a:r>
          </a:p>
        </p:txBody>
      </p:sp>
      <p:sp>
        <p:nvSpPr>
          <p:cNvPr id="4" name="円/楕円 46">
            <a:extLst>
              <a:ext uri="{FF2B5EF4-FFF2-40B4-BE49-F238E27FC236}">
                <a16:creationId xmlns="" xmlns:a16="http://schemas.microsoft.com/office/drawing/2014/main" id="{121622FC-E4A8-0DB1-32FD-CBF6FE461C12}"/>
              </a:ext>
            </a:extLst>
          </p:cNvPr>
          <p:cNvSpPr/>
          <p:nvPr/>
        </p:nvSpPr>
        <p:spPr>
          <a:xfrm>
            <a:off x="2644457" y="1965960"/>
            <a:ext cx="6903085" cy="3837410"/>
          </a:xfrm>
          <a:prstGeom prst="ellipse">
            <a:avLst/>
          </a:prstGeom>
          <a:solidFill>
            <a:schemeClr val="accent2">
              <a:lumMod val="60000"/>
              <a:lumOff val="4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5" name="円/楕円 50">
            <a:extLst>
              <a:ext uri="{FF2B5EF4-FFF2-40B4-BE49-F238E27FC236}">
                <a16:creationId xmlns="" xmlns:a16="http://schemas.microsoft.com/office/drawing/2014/main" id="{BD9C303D-1D08-7005-3A6F-958A113DC2F8}"/>
              </a:ext>
            </a:extLst>
          </p:cNvPr>
          <p:cNvSpPr/>
          <p:nvPr/>
        </p:nvSpPr>
        <p:spPr>
          <a:xfrm>
            <a:off x="3316278" y="3001232"/>
            <a:ext cx="5628640" cy="2809557"/>
          </a:xfrm>
          <a:prstGeom prst="ellipse">
            <a:avLst/>
          </a:prstGeom>
          <a:solidFill>
            <a:srgbClr val="FFC000">
              <a:alpha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円/楕円 51">
            <a:extLst>
              <a:ext uri="{FF2B5EF4-FFF2-40B4-BE49-F238E27FC236}">
                <a16:creationId xmlns="" xmlns:a16="http://schemas.microsoft.com/office/drawing/2014/main" id="{F107EFA3-9339-63AE-6047-DCB4288F6841}"/>
              </a:ext>
            </a:extLst>
          </p:cNvPr>
          <p:cNvSpPr/>
          <p:nvPr/>
        </p:nvSpPr>
        <p:spPr>
          <a:xfrm>
            <a:off x="4070774" y="4158827"/>
            <a:ext cx="4050454" cy="1644544"/>
          </a:xfrm>
          <a:prstGeom prst="ellipse">
            <a:avLst/>
          </a:prstGeom>
          <a:solidFill>
            <a:srgbClr val="FF7C80">
              <a:alpha val="80000"/>
            </a:srgbClr>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pic>
        <p:nvPicPr>
          <p:cNvPr id="7" name="図 6">
            <a:extLst>
              <a:ext uri="{FF2B5EF4-FFF2-40B4-BE49-F238E27FC236}">
                <a16:creationId xmlns="" xmlns:a16="http://schemas.microsoft.com/office/drawing/2014/main" id="{0214B847-F0B5-D935-97AB-8BA11FD95B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6044" y="2674983"/>
            <a:ext cx="1501597" cy="1075796"/>
          </a:xfrm>
          <a:prstGeom prst="rect">
            <a:avLst/>
          </a:prstGeom>
          <a:noFill/>
          <a:ln>
            <a:noFill/>
          </a:ln>
        </p:spPr>
      </p:pic>
      <p:pic>
        <p:nvPicPr>
          <p:cNvPr id="8" name="図 7">
            <a:extLst>
              <a:ext uri="{FF2B5EF4-FFF2-40B4-BE49-F238E27FC236}">
                <a16:creationId xmlns="" xmlns:a16="http://schemas.microsoft.com/office/drawing/2014/main" id="{324FD032-7A5C-CB79-574D-4273B7F4EF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7399" y="1703119"/>
            <a:ext cx="1590625" cy="1590625"/>
          </a:xfrm>
          <a:prstGeom prst="rect">
            <a:avLst/>
          </a:prstGeom>
          <a:noFill/>
          <a:ln>
            <a:noFill/>
          </a:ln>
        </p:spPr>
      </p:pic>
      <p:pic>
        <p:nvPicPr>
          <p:cNvPr id="9" name="図 8">
            <a:extLst>
              <a:ext uri="{FF2B5EF4-FFF2-40B4-BE49-F238E27FC236}">
                <a16:creationId xmlns="" xmlns:a16="http://schemas.microsoft.com/office/drawing/2014/main" id="{CF322BE2-9A6D-B06A-CD49-ADD13A1345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8540" y="1900316"/>
            <a:ext cx="1230658" cy="1230658"/>
          </a:xfrm>
          <a:prstGeom prst="rect">
            <a:avLst/>
          </a:prstGeom>
          <a:noFill/>
          <a:ln>
            <a:noFill/>
          </a:ln>
        </p:spPr>
      </p:pic>
      <p:pic>
        <p:nvPicPr>
          <p:cNvPr id="10" name="図 9">
            <a:extLst>
              <a:ext uri="{FF2B5EF4-FFF2-40B4-BE49-F238E27FC236}">
                <a16:creationId xmlns="" xmlns:a16="http://schemas.microsoft.com/office/drawing/2014/main" id="{70DD7CA0-3CDA-DE1C-16B5-5BAC01BF281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57761" y="2015847"/>
            <a:ext cx="1443621" cy="1171536"/>
          </a:xfrm>
          <a:prstGeom prst="rect">
            <a:avLst/>
          </a:prstGeom>
          <a:noFill/>
          <a:ln>
            <a:noFill/>
          </a:ln>
        </p:spPr>
      </p:pic>
      <p:pic>
        <p:nvPicPr>
          <p:cNvPr id="11" name="図 10">
            <a:extLst>
              <a:ext uri="{FF2B5EF4-FFF2-40B4-BE49-F238E27FC236}">
                <a16:creationId xmlns="" xmlns:a16="http://schemas.microsoft.com/office/drawing/2014/main" id="{2F4BF680-D672-E969-12B8-F52BCEED9CF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16214" y="2515645"/>
            <a:ext cx="1038937" cy="1038937"/>
          </a:xfrm>
          <a:prstGeom prst="rect">
            <a:avLst/>
          </a:prstGeom>
          <a:noFill/>
          <a:ln>
            <a:noFill/>
          </a:ln>
        </p:spPr>
      </p:pic>
      <p:pic>
        <p:nvPicPr>
          <p:cNvPr id="12" name="図 11">
            <a:extLst>
              <a:ext uri="{FF2B5EF4-FFF2-40B4-BE49-F238E27FC236}">
                <a16:creationId xmlns="" xmlns:a16="http://schemas.microsoft.com/office/drawing/2014/main" id="{722EA7C5-5E6C-7241-FEFE-BE12FBD8473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4746" y="3700197"/>
            <a:ext cx="1231410" cy="1199622"/>
          </a:xfrm>
          <a:prstGeom prst="rect">
            <a:avLst/>
          </a:prstGeom>
          <a:noFill/>
          <a:ln>
            <a:noFill/>
          </a:ln>
        </p:spPr>
      </p:pic>
      <p:pic>
        <p:nvPicPr>
          <p:cNvPr id="13" name="図 12">
            <a:extLst>
              <a:ext uri="{FF2B5EF4-FFF2-40B4-BE49-F238E27FC236}">
                <a16:creationId xmlns="" xmlns:a16="http://schemas.microsoft.com/office/drawing/2014/main" id="{1C7C19CF-3F2D-4145-853F-A4AACF779B6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9417" y="3085183"/>
            <a:ext cx="1373948" cy="1228179"/>
          </a:xfrm>
          <a:prstGeom prst="rect">
            <a:avLst/>
          </a:prstGeom>
          <a:noFill/>
          <a:ln>
            <a:noFill/>
          </a:ln>
        </p:spPr>
      </p:pic>
      <p:pic>
        <p:nvPicPr>
          <p:cNvPr id="14" name="図 13">
            <a:extLst>
              <a:ext uri="{FF2B5EF4-FFF2-40B4-BE49-F238E27FC236}">
                <a16:creationId xmlns="" xmlns:a16="http://schemas.microsoft.com/office/drawing/2014/main" id="{3F15E0FE-6B31-7261-4AD3-5568DAA41F8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0785" y="3280993"/>
            <a:ext cx="1246532" cy="1109558"/>
          </a:xfrm>
          <a:prstGeom prst="rect">
            <a:avLst/>
          </a:prstGeom>
          <a:noFill/>
          <a:ln>
            <a:noFill/>
          </a:ln>
        </p:spPr>
      </p:pic>
      <p:pic>
        <p:nvPicPr>
          <p:cNvPr id="15" name="図 14">
            <a:extLst>
              <a:ext uri="{FF2B5EF4-FFF2-40B4-BE49-F238E27FC236}">
                <a16:creationId xmlns="" xmlns:a16="http://schemas.microsoft.com/office/drawing/2014/main" id="{51AE6DAF-5E1E-C4D6-8DF8-A3FBCEA5748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64830" y="3256676"/>
            <a:ext cx="1066561" cy="839789"/>
          </a:xfrm>
          <a:prstGeom prst="rect">
            <a:avLst/>
          </a:prstGeom>
          <a:noFill/>
          <a:ln>
            <a:noFill/>
          </a:ln>
        </p:spPr>
      </p:pic>
      <p:pic>
        <p:nvPicPr>
          <p:cNvPr id="16" name="図 15">
            <a:extLst>
              <a:ext uri="{FF2B5EF4-FFF2-40B4-BE49-F238E27FC236}">
                <a16:creationId xmlns="" xmlns:a16="http://schemas.microsoft.com/office/drawing/2014/main" id="{EE789D7D-4159-41BA-609C-9C50278F7EF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41946" y="3756453"/>
            <a:ext cx="1113817" cy="1113817"/>
          </a:xfrm>
          <a:prstGeom prst="rect">
            <a:avLst/>
          </a:prstGeom>
          <a:noFill/>
          <a:ln>
            <a:noFill/>
          </a:ln>
        </p:spPr>
      </p:pic>
      <p:pic>
        <p:nvPicPr>
          <p:cNvPr id="17" name="図 16">
            <a:extLst>
              <a:ext uri="{FF2B5EF4-FFF2-40B4-BE49-F238E27FC236}">
                <a16:creationId xmlns="" xmlns:a16="http://schemas.microsoft.com/office/drawing/2014/main" id="{87253644-338E-4A01-8C27-157B2EB3292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99973" y="4281166"/>
            <a:ext cx="1323695" cy="1231210"/>
          </a:xfrm>
          <a:prstGeom prst="rect">
            <a:avLst/>
          </a:prstGeom>
          <a:noFill/>
          <a:ln>
            <a:noFill/>
          </a:ln>
        </p:spPr>
      </p:pic>
      <p:pic>
        <p:nvPicPr>
          <p:cNvPr id="18" name="図 17">
            <a:extLst>
              <a:ext uri="{FF2B5EF4-FFF2-40B4-BE49-F238E27FC236}">
                <a16:creationId xmlns="" xmlns:a16="http://schemas.microsoft.com/office/drawing/2014/main" id="{5BA9AEE9-052F-9C89-5B0D-C286DC17AC56}"/>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59227" y="4614192"/>
            <a:ext cx="1096674" cy="1132719"/>
          </a:xfrm>
          <a:prstGeom prst="rect">
            <a:avLst/>
          </a:prstGeom>
          <a:noFill/>
          <a:ln>
            <a:noFill/>
          </a:ln>
        </p:spPr>
      </p:pic>
      <p:pic>
        <p:nvPicPr>
          <p:cNvPr id="19" name="図 18" descr="うどんのかわいいフリーイラスト素材">
            <a:extLst>
              <a:ext uri="{FF2B5EF4-FFF2-40B4-BE49-F238E27FC236}">
                <a16:creationId xmlns="" xmlns:a16="http://schemas.microsoft.com/office/drawing/2014/main" id="{A1DF3CCE-6EDD-BC01-67B3-786D8D3D880F}"/>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84491" y="4303108"/>
            <a:ext cx="1266039" cy="1098654"/>
          </a:xfrm>
          <a:prstGeom prst="rect">
            <a:avLst/>
          </a:prstGeom>
          <a:noFill/>
          <a:ln>
            <a:noFill/>
          </a:ln>
        </p:spPr>
      </p:pic>
      <p:sp>
        <p:nvSpPr>
          <p:cNvPr id="20" name="正方形/長方形 19">
            <a:extLst>
              <a:ext uri="{FF2B5EF4-FFF2-40B4-BE49-F238E27FC236}">
                <a16:creationId xmlns="" xmlns:a16="http://schemas.microsoft.com/office/drawing/2014/main" id="{1F36C7C8-2B28-0B82-D854-AD627AAF1FAD}"/>
              </a:ext>
            </a:extLst>
          </p:cNvPr>
          <p:cNvSpPr/>
          <p:nvPr/>
        </p:nvSpPr>
        <p:spPr>
          <a:xfrm>
            <a:off x="390698" y="6239275"/>
            <a:ext cx="11380124" cy="35623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000"/>
              </a:lnSpc>
            </a:pPr>
            <a:r>
              <a:rPr lang="ja-JP" sz="1400"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［出典］厚生労働省：標準的な健診・保健指導プログラム＜別冊＞保健指導における学習教材集「歯の数と食べられるものの関係」より</a:t>
            </a:r>
            <a:endParaRPr lang="ja-JP" sz="1400"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1" name="正方形/長方形 20">
            <a:extLst>
              <a:ext uri="{FF2B5EF4-FFF2-40B4-BE49-F238E27FC236}">
                <a16:creationId xmlns="" xmlns:a16="http://schemas.microsoft.com/office/drawing/2014/main" id="{A63F4FC0-1165-4149-50A9-6F2787957CFD}"/>
              </a:ext>
            </a:extLst>
          </p:cNvPr>
          <p:cNvSpPr/>
          <p:nvPr/>
        </p:nvSpPr>
        <p:spPr>
          <a:xfrm>
            <a:off x="5045074" y="1826485"/>
            <a:ext cx="2101850" cy="52197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500"/>
              </a:lnSpc>
            </a:pPr>
            <a:r>
              <a:rPr lang="en-US" sz="2400" b="1" kern="100" dirty="0">
                <a:solidFill>
                  <a:srgbClr val="3B3838"/>
                </a:solidFill>
                <a:effectLst/>
                <a:latin typeface="メイリオ" panose="020B0604030504040204" pitchFamily="50" charset="-128"/>
                <a:ea typeface="メイリオ" panose="020B0604030504040204" pitchFamily="50" charset="-128"/>
                <a:cs typeface="Times New Roman" panose="02020603050405020304" pitchFamily="18" charset="0"/>
              </a:rPr>
              <a:t>18</a:t>
            </a:r>
            <a:r>
              <a:rPr lang="ja-JP" sz="2400" b="1" kern="100" dirty="0">
                <a:solidFill>
                  <a:srgbClr val="3B3838"/>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sz="2400" b="1" kern="100" dirty="0">
                <a:solidFill>
                  <a:srgbClr val="3B3838"/>
                </a:solidFill>
                <a:effectLst/>
                <a:latin typeface="メイリオ" panose="020B0604030504040204" pitchFamily="50" charset="-128"/>
                <a:ea typeface="メイリオ" panose="020B0604030504040204" pitchFamily="50" charset="-128"/>
                <a:cs typeface="Times New Roman" panose="02020603050405020304" pitchFamily="18" charset="0"/>
              </a:rPr>
              <a:t>28</a:t>
            </a:r>
            <a:r>
              <a:rPr lang="ja-JP" sz="2400" b="1" kern="100" dirty="0">
                <a:solidFill>
                  <a:srgbClr val="3B3838"/>
                </a:solidFill>
                <a:effectLst/>
                <a:latin typeface="メイリオ" panose="020B0604030504040204" pitchFamily="50" charset="-128"/>
                <a:ea typeface="メイリオ" panose="020B0604030504040204" pitchFamily="50" charset="-128"/>
                <a:cs typeface="Times New Roman" panose="02020603050405020304" pitchFamily="18" charset="0"/>
              </a:rPr>
              <a:t>本</a:t>
            </a:r>
            <a:endParaRPr lang="ja-JP" sz="24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2" name="正方形/長方形 21">
            <a:extLst>
              <a:ext uri="{FF2B5EF4-FFF2-40B4-BE49-F238E27FC236}">
                <a16:creationId xmlns="" xmlns:a16="http://schemas.microsoft.com/office/drawing/2014/main" id="{F6531EAE-AA99-F40F-046C-124A25741EE8}"/>
              </a:ext>
            </a:extLst>
          </p:cNvPr>
          <p:cNvSpPr/>
          <p:nvPr/>
        </p:nvSpPr>
        <p:spPr>
          <a:xfrm>
            <a:off x="5029835" y="3038926"/>
            <a:ext cx="2101850" cy="52197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500"/>
              </a:lnSpc>
            </a:pPr>
            <a:r>
              <a:rPr lang="en-US" altLang="ja-JP" sz="2400" b="1" kern="100" dirty="0">
                <a:solidFill>
                  <a:srgbClr val="3B3838"/>
                </a:solidFill>
                <a:latin typeface="メイリオ" panose="020B0604030504040204" pitchFamily="50" charset="-128"/>
                <a:ea typeface="メイリオ" panose="020B0604030504040204" pitchFamily="50" charset="-128"/>
                <a:cs typeface="Times New Roman" panose="02020603050405020304" pitchFamily="18" charset="0"/>
              </a:rPr>
              <a:t>6</a:t>
            </a:r>
            <a:r>
              <a:rPr lang="ja-JP" sz="2400" b="1" kern="100" dirty="0">
                <a:solidFill>
                  <a:srgbClr val="3B3838"/>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400" b="1" kern="100" dirty="0">
                <a:solidFill>
                  <a:srgbClr val="3B3838"/>
                </a:solidFill>
                <a:latin typeface="メイリオ" panose="020B0604030504040204" pitchFamily="50" charset="-128"/>
                <a:ea typeface="メイリオ" panose="020B0604030504040204" pitchFamily="50" charset="-128"/>
                <a:cs typeface="Times New Roman" panose="02020603050405020304" pitchFamily="18" charset="0"/>
              </a:rPr>
              <a:t>17</a:t>
            </a:r>
            <a:r>
              <a:rPr lang="ja-JP" sz="2400" b="1" kern="100" dirty="0">
                <a:solidFill>
                  <a:srgbClr val="3B3838"/>
                </a:solidFill>
                <a:effectLst/>
                <a:latin typeface="メイリオ" panose="020B0604030504040204" pitchFamily="50" charset="-128"/>
                <a:ea typeface="メイリオ" panose="020B0604030504040204" pitchFamily="50" charset="-128"/>
                <a:cs typeface="Times New Roman" panose="02020603050405020304" pitchFamily="18" charset="0"/>
              </a:rPr>
              <a:t>本</a:t>
            </a:r>
            <a:endParaRPr lang="ja-JP" sz="24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3" name="正方形/長方形 22">
            <a:extLst>
              <a:ext uri="{FF2B5EF4-FFF2-40B4-BE49-F238E27FC236}">
                <a16:creationId xmlns="" xmlns:a16="http://schemas.microsoft.com/office/drawing/2014/main" id="{FC636677-E4F7-5FC0-B803-92341FB7EC4D}"/>
              </a:ext>
            </a:extLst>
          </p:cNvPr>
          <p:cNvSpPr/>
          <p:nvPr/>
        </p:nvSpPr>
        <p:spPr>
          <a:xfrm>
            <a:off x="5022609" y="4310828"/>
            <a:ext cx="2101850" cy="521970"/>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2500"/>
              </a:lnSpc>
            </a:pPr>
            <a:r>
              <a:rPr lang="en-US" altLang="ja-JP" sz="2400" b="1" kern="100" dirty="0">
                <a:solidFill>
                  <a:srgbClr val="3B3838"/>
                </a:solidFill>
                <a:latin typeface="メイリオ" panose="020B0604030504040204" pitchFamily="50" charset="-128"/>
                <a:ea typeface="メイリオ" panose="020B0604030504040204" pitchFamily="50" charset="-128"/>
                <a:cs typeface="Times New Roman" panose="02020603050405020304" pitchFamily="18" charset="0"/>
              </a:rPr>
              <a:t>0</a:t>
            </a:r>
            <a:r>
              <a:rPr lang="ja-JP" sz="2400" b="1" kern="100" dirty="0">
                <a:solidFill>
                  <a:srgbClr val="3B3838"/>
                </a:solidFill>
                <a:effectLst/>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400" b="1" kern="100" dirty="0">
                <a:solidFill>
                  <a:srgbClr val="3B3838"/>
                </a:solidFill>
                <a:latin typeface="メイリオ" panose="020B0604030504040204" pitchFamily="50" charset="-128"/>
                <a:ea typeface="メイリオ" panose="020B0604030504040204" pitchFamily="50" charset="-128"/>
                <a:cs typeface="Times New Roman" panose="02020603050405020304" pitchFamily="18" charset="0"/>
              </a:rPr>
              <a:t>5</a:t>
            </a:r>
            <a:r>
              <a:rPr lang="ja-JP" sz="2400" b="1" kern="100" dirty="0">
                <a:solidFill>
                  <a:srgbClr val="3B3838"/>
                </a:solidFill>
                <a:effectLst/>
                <a:latin typeface="メイリオ" panose="020B0604030504040204" pitchFamily="50" charset="-128"/>
                <a:ea typeface="メイリオ" panose="020B0604030504040204" pitchFamily="50" charset="-128"/>
                <a:cs typeface="Times New Roman" panose="02020603050405020304" pitchFamily="18" charset="0"/>
              </a:rPr>
              <a:t>本</a:t>
            </a:r>
            <a:endParaRPr lang="ja-JP" sz="2400" b="1"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4" name="正方形/長方形 23">
            <a:extLst>
              <a:ext uri="{FF2B5EF4-FFF2-40B4-BE49-F238E27FC236}">
                <a16:creationId xmlns="" xmlns:a16="http://schemas.microsoft.com/office/drawing/2014/main" id="{527ADD51-0302-5691-02AF-C07691A36F47}"/>
              </a:ext>
            </a:extLst>
          </p:cNvPr>
          <p:cNvSpPr/>
          <p:nvPr/>
        </p:nvSpPr>
        <p:spPr>
          <a:xfrm>
            <a:off x="2396998" y="3452772"/>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sz="1400" kern="100" dirty="0">
                <a:solidFill>
                  <a:srgbClr val="000000"/>
                </a:solidFill>
                <a:effectLst/>
                <a:latin typeface="游明朝" panose="02020400000000000000" pitchFamily="18" charset="-128"/>
                <a:ea typeface="UD デジタル 教科書体 NK-B" panose="02020700000000000000" pitchFamily="18" charset="-128"/>
                <a:cs typeface="Times New Roman" panose="02020603050405020304" pitchFamily="18" charset="0"/>
              </a:rPr>
              <a:t>たくあん</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5" name="正方形/長方形 24">
            <a:extLst>
              <a:ext uri="{FF2B5EF4-FFF2-40B4-BE49-F238E27FC236}">
                <a16:creationId xmlns="" xmlns:a16="http://schemas.microsoft.com/office/drawing/2014/main" id="{0E448F11-E873-05B5-C4E6-BEA16E8E00C3}"/>
              </a:ext>
            </a:extLst>
          </p:cNvPr>
          <p:cNvSpPr/>
          <p:nvPr/>
        </p:nvSpPr>
        <p:spPr>
          <a:xfrm>
            <a:off x="3794617" y="2800263"/>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酢だこ</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6" name="正方形/長方形 25">
            <a:extLst>
              <a:ext uri="{FF2B5EF4-FFF2-40B4-BE49-F238E27FC236}">
                <a16:creationId xmlns="" xmlns:a16="http://schemas.microsoft.com/office/drawing/2014/main" id="{E38F767B-1F18-4145-67E3-2E3AC9D19395}"/>
              </a:ext>
            </a:extLst>
          </p:cNvPr>
          <p:cNvSpPr/>
          <p:nvPr/>
        </p:nvSpPr>
        <p:spPr>
          <a:xfrm>
            <a:off x="5220603" y="2678549"/>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フランスパン</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7" name="正方形/長方形 26">
            <a:extLst>
              <a:ext uri="{FF2B5EF4-FFF2-40B4-BE49-F238E27FC236}">
                <a16:creationId xmlns="" xmlns:a16="http://schemas.microsoft.com/office/drawing/2014/main" id="{5C748F71-A382-7364-2764-450F0EE550C3}"/>
              </a:ext>
            </a:extLst>
          </p:cNvPr>
          <p:cNvSpPr/>
          <p:nvPr/>
        </p:nvSpPr>
        <p:spPr>
          <a:xfrm>
            <a:off x="7235019" y="2765478"/>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スルメイカ</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8" name="正方形/長方形 27">
            <a:extLst>
              <a:ext uri="{FF2B5EF4-FFF2-40B4-BE49-F238E27FC236}">
                <a16:creationId xmlns="" xmlns:a16="http://schemas.microsoft.com/office/drawing/2014/main" id="{FD3DBC71-E1B3-D485-7C05-6D09834778AD}"/>
              </a:ext>
            </a:extLst>
          </p:cNvPr>
          <p:cNvSpPr/>
          <p:nvPr/>
        </p:nvSpPr>
        <p:spPr>
          <a:xfrm>
            <a:off x="8200493" y="3350823"/>
            <a:ext cx="1595089"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かた焼きせんべい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29" name="正方形/長方形 28">
            <a:extLst>
              <a:ext uri="{FF2B5EF4-FFF2-40B4-BE49-F238E27FC236}">
                <a16:creationId xmlns="" xmlns:a16="http://schemas.microsoft.com/office/drawing/2014/main" id="{2C81A6FC-4676-00AC-8493-D09EDB2BFACA}"/>
              </a:ext>
            </a:extLst>
          </p:cNvPr>
          <p:cNvSpPr/>
          <p:nvPr/>
        </p:nvSpPr>
        <p:spPr>
          <a:xfrm>
            <a:off x="3006084" y="4546340"/>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せんべい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0" name="正方形/長方形 29">
            <a:extLst>
              <a:ext uri="{FF2B5EF4-FFF2-40B4-BE49-F238E27FC236}">
                <a16:creationId xmlns="" xmlns:a16="http://schemas.microsoft.com/office/drawing/2014/main" id="{6BD4845B-7FB6-24DE-EEDC-B53A2C253F76}"/>
              </a:ext>
            </a:extLst>
          </p:cNvPr>
          <p:cNvSpPr/>
          <p:nvPr/>
        </p:nvSpPr>
        <p:spPr>
          <a:xfrm>
            <a:off x="4046205" y="3929802"/>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かまぼこ</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1" name="正方形/長方形 30">
            <a:extLst>
              <a:ext uri="{FF2B5EF4-FFF2-40B4-BE49-F238E27FC236}">
                <a16:creationId xmlns="" xmlns:a16="http://schemas.microsoft.com/office/drawing/2014/main" id="{9F74DBE8-772D-FBF5-6A3C-88BA6CBAEDEB}"/>
              </a:ext>
            </a:extLst>
          </p:cNvPr>
          <p:cNvSpPr/>
          <p:nvPr/>
        </p:nvSpPr>
        <p:spPr>
          <a:xfrm>
            <a:off x="5481516" y="3910562"/>
            <a:ext cx="1298165"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きんぴらごぼう</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2" name="正方形/長方形 31">
            <a:extLst>
              <a:ext uri="{FF2B5EF4-FFF2-40B4-BE49-F238E27FC236}">
                <a16:creationId xmlns="" xmlns:a16="http://schemas.microsoft.com/office/drawing/2014/main" id="{61737C5F-4282-EFCE-2C2F-9A2648772DD3}"/>
              </a:ext>
            </a:extLst>
          </p:cNvPr>
          <p:cNvSpPr/>
          <p:nvPr/>
        </p:nvSpPr>
        <p:spPr>
          <a:xfrm>
            <a:off x="6939861" y="3889371"/>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れんこん</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3" name="正方形/長方形 32">
            <a:extLst>
              <a:ext uri="{FF2B5EF4-FFF2-40B4-BE49-F238E27FC236}">
                <a16:creationId xmlns="" xmlns:a16="http://schemas.microsoft.com/office/drawing/2014/main" id="{FB178F63-B8AD-BCE7-4E73-50295B3C0217}"/>
              </a:ext>
            </a:extLst>
          </p:cNvPr>
          <p:cNvSpPr/>
          <p:nvPr/>
        </p:nvSpPr>
        <p:spPr>
          <a:xfrm>
            <a:off x="8136055" y="4546339"/>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おこわ</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4" name="正方形/長方形 33">
            <a:extLst>
              <a:ext uri="{FF2B5EF4-FFF2-40B4-BE49-F238E27FC236}">
                <a16:creationId xmlns="" xmlns:a16="http://schemas.microsoft.com/office/drawing/2014/main" id="{2BFA8D2D-4186-B18B-7FE2-49F47F894B9B}"/>
              </a:ext>
            </a:extLst>
          </p:cNvPr>
          <p:cNvSpPr/>
          <p:nvPr/>
        </p:nvSpPr>
        <p:spPr>
          <a:xfrm>
            <a:off x="4206451" y="5240168"/>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ナスの煮付け</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5" name="正方形/長方形 34">
            <a:extLst>
              <a:ext uri="{FF2B5EF4-FFF2-40B4-BE49-F238E27FC236}">
                <a16:creationId xmlns="" xmlns:a16="http://schemas.microsoft.com/office/drawing/2014/main" id="{F581F3D1-0F4F-D517-44DD-A69F8655A4E9}"/>
              </a:ext>
            </a:extLst>
          </p:cNvPr>
          <p:cNvSpPr/>
          <p:nvPr/>
        </p:nvSpPr>
        <p:spPr>
          <a:xfrm>
            <a:off x="5675959" y="5440936"/>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バナナ</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6" name="正方形/長方形 35">
            <a:extLst>
              <a:ext uri="{FF2B5EF4-FFF2-40B4-BE49-F238E27FC236}">
                <a16:creationId xmlns="" xmlns:a16="http://schemas.microsoft.com/office/drawing/2014/main" id="{C3F4305D-1787-FD8B-0278-BB980457F7FF}"/>
              </a:ext>
            </a:extLst>
          </p:cNvPr>
          <p:cNvSpPr/>
          <p:nvPr/>
        </p:nvSpPr>
        <p:spPr>
          <a:xfrm>
            <a:off x="6934529" y="5244713"/>
            <a:ext cx="1258570" cy="39179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lnSpc>
                <a:spcPts val="1600"/>
              </a:lnSpc>
            </a:pPr>
            <a:r>
              <a:rPr lang="ja-JP" altLang="en-US" sz="1400" kern="100" dirty="0">
                <a:solidFill>
                  <a:srgbClr val="000000"/>
                </a:solidFill>
                <a:latin typeface="游明朝" panose="02020400000000000000" pitchFamily="18" charset="-128"/>
                <a:ea typeface="UD デジタル 教科書体 NK-B" panose="02020700000000000000" pitchFamily="18" charset="-128"/>
                <a:cs typeface="Times New Roman" panose="02020603050405020304" pitchFamily="18" charset="0"/>
              </a:rPr>
              <a:t>うどん</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33197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9CCD72DD-9672-B4F9-1015-401879A0138D}"/>
              </a:ext>
            </a:extLst>
          </p:cNvPr>
          <p:cNvSpPr>
            <a:spLocks noGrp="1"/>
          </p:cNvSpPr>
          <p:nvPr>
            <p:ph type="title"/>
          </p:nvPr>
        </p:nvSpPr>
        <p:spPr/>
        <p:txBody>
          <a:bodyPr/>
          <a:lstStyle/>
          <a:p>
            <a:pPr algn="ctr"/>
            <a:r>
              <a:rPr kumimoji="1" lang="ja-JP" altLang="en-US" b="1" dirty="0">
                <a:solidFill>
                  <a:srgbClr val="FF9933"/>
                </a:solidFill>
                <a:latin typeface="メイリオ" panose="020B0604030504040204" pitchFamily="50" charset="-128"/>
                <a:ea typeface="メイリオ" panose="020B0604030504040204" pitchFamily="50" charset="-128"/>
              </a:rPr>
              <a:t>歯の数・入れ歯の利用と</a:t>
            </a:r>
            <a:r>
              <a:rPr kumimoji="1" lang="en-US" altLang="ja-JP" b="1" dirty="0">
                <a:solidFill>
                  <a:srgbClr val="FF9933"/>
                </a:solidFill>
                <a:latin typeface="メイリオ" panose="020B0604030504040204" pitchFamily="50" charset="-128"/>
                <a:ea typeface="メイリオ" panose="020B0604030504040204" pitchFamily="50" charset="-128"/>
              </a:rPr>
              <a:t/>
            </a:r>
            <a:br>
              <a:rPr kumimoji="1" lang="en-US" altLang="ja-JP" b="1" dirty="0">
                <a:solidFill>
                  <a:srgbClr val="FF9933"/>
                </a:solidFill>
                <a:latin typeface="メイリオ" panose="020B0604030504040204" pitchFamily="50" charset="-128"/>
                <a:ea typeface="メイリオ" panose="020B0604030504040204" pitchFamily="50" charset="-128"/>
              </a:rPr>
            </a:br>
            <a:r>
              <a:rPr kumimoji="1" lang="ja-JP" altLang="en-US" b="1" dirty="0">
                <a:solidFill>
                  <a:srgbClr val="FF9933"/>
                </a:solidFill>
                <a:latin typeface="メイリオ" panose="020B0604030504040204" pitchFamily="50" charset="-128"/>
                <a:ea typeface="メイリオ" panose="020B0604030504040204" pitchFamily="50" charset="-128"/>
              </a:rPr>
              <a:t>認知症発症の関係</a:t>
            </a:r>
          </a:p>
        </p:txBody>
      </p:sp>
      <p:sp>
        <p:nvSpPr>
          <p:cNvPr id="3" name="四角形: 角を丸くする 2">
            <a:extLst>
              <a:ext uri="{FF2B5EF4-FFF2-40B4-BE49-F238E27FC236}">
                <a16:creationId xmlns="" xmlns:a16="http://schemas.microsoft.com/office/drawing/2014/main" id="{C43CAC96-7301-E33D-0129-8AB9114375C4}"/>
              </a:ext>
            </a:extLst>
          </p:cNvPr>
          <p:cNvSpPr/>
          <p:nvPr/>
        </p:nvSpPr>
        <p:spPr>
          <a:xfrm>
            <a:off x="1076960" y="2499360"/>
            <a:ext cx="4517813" cy="3285067"/>
          </a:xfrm>
          <a:prstGeom prst="roundRect">
            <a:avLst>
              <a:gd name="adj" fmla="val 6292"/>
            </a:avLst>
          </a:prstGeom>
          <a:noFill/>
          <a:ln w="508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 xmlns:a16="http://schemas.microsoft.com/office/drawing/2014/main" id="{39774A26-B0CC-6E3B-15D5-F6D8B21A8593}"/>
              </a:ext>
            </a:extLst>
          </p:cNvPr>
          <p:cNvSpPr/>
          <p:nvPr/>
        </p:nvSpPr>
        <p:spPr>
          <a:xfrm>
            <a:off x="1076960" y="2499360"/>
            <a:ext cx="4517813" cy="1172095"/>
          </a:xfrm>
          <a:prstGeom prst="roundRect">
            <a:avLst/>
          </a:prstGeom>
          <a:solidFill>
            <a:srgbClr val="FF6699"/>
          </a:solidFill>
          <a:ln w="50800">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メイリオ" panose="020B0604030504040204" pitchFamily="50" charset="-128"/>
                <a:ea typeface="メイリオ" panose="020B0604030504040204" pitchFamily="50" charset="-128"/>
              </a:rPr>
              <a:t>歯がほとんどなく</a:t>
            </a:r>
            <a:endParaRPr kumimoji="1" lang="en-US" altLang="ja-JP" sz="2800" b="1" dirty="0">
              <a:latin typeface="メイリオ" panose="020B0604030504040204" pitchFamily="50" charset="-128"/>
              <a:ea typeface="メイリオ" panose="020B0604030504040204" pitchFamily="50" charset="-128"/>
            </a:endParaRPr>
          </a:p>
          <a:p>
            <a:pPr algn="ctr"/>
            <a:r>
              <a:rPr kumimoji="1" lang="ja-JP" altLang="en-US" sz="2800" b="1" dirty="0">
                <a:solidFill>
                  <a:srgbClr val="FFFF00"/>
                </a:solidFill>
                <a:latin typeface="メイリオ" panose="020B0604030504040204" pitchFamily="50" charset="-128"/>
                <a:ea typeface="メイリオ" panose="020B0604030504040204" pitchFamily="50" charset="-128"/>
              </a:rPr>
              <a:t>入れ歯を利用しない人</a:t>
            </a:r>
          </a:p>
        </p:txBody>
      </p:sp>
      <p:sp>
        <p:nvSpPr>
          <p:cNvPr id="5" name="テキスト ボックス 4">
            <a:extLst>
              <a:ext uri="{FF2B5EF4-FFF2-40B4-BE49-F238E27FC236}">
                <a16:creationId xmlns="" xmlns:a16="http://schemas.microsoft.com/office/drawing/2014/main" id="{41EEEE18-10BF-2A32-2496-85F8ED793510}"/>
              </a:ext>
            </a:extLst>
          </p:cNvPr>
          <p:cNvSpPr txBox="1"/>
          <p:nvPr/>
        </p:nvSpPr>
        <p:spPr>
          <a:xfrm>
            <a:off x="1305099" y="3967326"/>
            <a:ext cx="4106486" cy="1692771"/>
          </a:xfrm>
          <a:prstGeom prst="rect">
            <a:avLst/>
          </a:prstGeom>
          <a:noFill/>
        </p:spPr>
        <p:txBody>
          <a:bodyPr wrap="square" rtlCol="0">
            <a:spAutoFit/>
          </a:bodyPr>
          <a:lstStyle/>
          <a:p>
            <a:pPr algn="ctr"/>
            <a:r>
              <a:rPr kumimoji="1" lang="ja-JP" altLang="en-US" sz="3600" b="1" dirty="0">
                <a:solidFill>
                  <a:srgbClr val="FF6699"/>
                </a:solidFill>
                <a:latin typeface="メイリオ" panose="020B0604030504040204" pitchFamily="50" charset="-128"/>
                <a:ea typeface="メイリオ" panose="020B0604030504040204" pitchFamily="50" charset="-128"/>
              </a:rPr>
              <a:t>認知症発症リスク</a:t>
            </a:r>
            <a:endParaRPr kumimoji="1" lang="en-US" altLang="ja-JP" sz="3600" b="1" dirty="0">
              <a:solidFill>
                <a:srgbClr val="FF6699"/>
              </a:solidFill>
              <a:latin typeface="メイリオ" panose="020B0604030504040204" pitchFamily="50" charset="-128"/>
              <a:ea typeface="メイリオ" panose="020B0604030504040204" pitchFamily="50" charset="-128"/>
            </a:endParaRPr>
          </a:p>
          <a:p>
            <a:pPr algn="ctr"/>
            <a:r>
              <a:rPr kumimoji="1" lang="en-US" altLang="ja-JP" sz="2000" dirty="0">
                <a:latin typeface="メイリオ" panose="020B0604030504040204" pitchFamily="50" charset="-128"/>
                <a:ea typeface="メイリオ" panose="020B0604030504040204" pitchFamily="50" charset="-128"/>
              </a:rPr>
              <a:t>20</a:t>
            </a:r>
            <a:r>
              <a:rPr kumimoji="1" lang="ja-JP" altLang="en-US" sz="2000" dirty="0">
                <a:latin typeface="メイリオ" panose="020B0604030504040204" pitchFamily="50" charset="-128"/>
                <a:ea typeface="メイリオ" panose="020B0604030504040204" pitchFamily="50" charset="-128"/>
              </a:rPr>
              <a:t>本以上歯が残っている人の</a:t>
            </a:r>
            <a:endParaRPr kumimoji="1" lang="en-US" altLang="ja-JP" sz="2000" dirty="0">
              <a:latin typeface="メイリオ" panose="020B0604030504040204" pitchFamily="50" charset="-128"/>
              <a:ea typeface="メイリオ" panose="020B0604030504040204" pitchFamily="50" charset="-128"/>
            </a:endParaRPr>
          </a:p>
          <a:p>
            <a:pPr algn="ctr"/>
            <a:r>
              <a:rPr kumimoji="1" lang="en-US" altLang="ja-JP" sz="4800" b="1" dirty="0">
                <a:latin typeface="メイリオ" panose="020B0604030504040204" pitchFamily="50" charset="-128"/>
                <a:ea typeface="メイリオ" panose="020B0604030504040204" pitchFamily="50" charset="-128"/>
              </a:rPr>
              <a:t>1.9</a:t>
            </a:r>
            <a:r>
              <a:rPr kumimoji="1" lang="ja-JP" altLang="en-US" sz="4800" b="1" dirty="0">
                <a:latin typeface="メイリオ" panose="020B0604030504040204" pitchFamily="50" charset="-128"/>
                <a:ea typeface="メイリオ" panose="020B0604030504040204" pitchFamily="50" charset="-128"/>
              </a:rPr>
              <a:t>倍</a:t>
            </a:r>
            <a:endParaRPr kumimoji="1" lang="en-US" altLang="ja-JP" sz="4800" b="1" dirty="0">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 xmlns:a16="http://schemas.microsoft.com/office/drawing/2014/main" id="{3F7BF1AB-5FDF-1FF9-A399-3B3CEB2B0FB8}"/>
              </a:ext>
            </a:extLst>
          </p:cNvPr>
          <p:cNvSpPr/>
          <p:nvPr/>
        </p:nvSpPr>
        <p:spPr>
          <a:xfrm>
            <a:off x="6487160" y="2499360"/>
            <a:ext cx="4517813" cy="3285067"/>
          </a:xfrm>
          <a:prstGeom prst="roundRect">
            <a:avLst>
              <a:gd name="adj" fmla="val 6292"/>
            </a:avLst>
          </a:prstGeom>
          <a:no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 xmlns:a16="http://schemas.microsoft.com/office/drawing/2014/main" id="{CF7E3E0F-1250-055D-DEBE-E8809A0AF308}"/>
              </a:ext>
            </a:extLst>
          </p:cNvPr>
          <p:cNvSpPr/>
          <p:nvPr/>
        </p:nvSpPr>
        <p:spPr>
          <a:xfrm>
            <a:off x="6487159" y="2499360"/>
            <a:ext cx="4517813" cy="1172095"/>
          </a:xfrm>
          <a:prstGeom prst="roundRect">
            <a:avLst/>
          </a:prstGeom>
          <a:solidFill>
            <a:schemeClr val="accent4"/>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メイリオ" panose="020B0604030504040204" pitchFamily="50" charset="-128"/>
                <a:ea typeface="メイリオ" panose="020B0604030504040204" pitchFamily="50" charset="-128"/>
              </a:rPr>
              <a:t>歯がほとんどないが</a:t>
            </a:r>
            <a:endParaRPr kumimoji="1" lang="en-US" altLang="ja-JP" sz="2800" b="1" dirty="0">
              <a:latin typeface="メイリオ" panose="020B0604030504040204" pitchFamily="50" charset="-128"/>
              <a:ea typeface="メイリオ" panose="020B0604030504040204" pitchFamily="50" charset="-128"/>
            </a:endParaRPr>
          </a:p>
          <a:p>
            <a:pPr algn="ctr"/>
            <a:r>
              <a:rPr kumimoji="1" lang="ja-JP" altLang="en-US" sz="2800" b="1" dirty="0">
                <a:solidFill>
                  <a:srgbClr val="FFFF00"/>
                </a:solidFill>
                <a:latin typeface="メイリオ" panose="020B0604030504040204" pitchFamily="50" charset="-128"/>
                <a:ea typeface="メイリオ" panose="020B0604030504040204" pitchFamily="50" charset="-128"/>
              </a:rPr>
              <a:t>入れ歯を利用する人</a:t>
            </a:r>
          </a:p>
        </p:txBody>
      </p:sp>
      <p:sp>
        <p:nvSpPr>
          <p:cNvPr id="8" name="テキスト ボックス 7">
            <a:extLst>
              <a:ext uri="{FF2B5EF4-FFF2-40B4-BE49-F238E27FC236}">
                <a16:creationId xmlns="" xmlns:a16="http://schemas.microsoft.com/office/drawing/2014/main" id="{B6D02910-1053-EDDC-C510-37C8B997A1E0}"/>
              </a:ext>
            </a:extLst>
          </p:cNvPr>
          <p:cNvSpPr txBox="1"/>
          <p:nvPr/>
        </p:nvSpPr>
        <p:spPr>
          <a:xfrm>
            <a:off x="6692823" y="3967325"/>
            <a:ext cx="4106486" cy="1641475"/>
          </a:xfrm>
          <a:prstGeom prst="rect">
            <a:avLst/>
          </a:prstGeom>
          <a:noFill/>
        </p:spPr>
        <p:txBody>
          <a:bodyPr wrap="square" rtlCol="0">
            <a:spAutoFit/>
          </a:bodyPr>
          <a:lstStyle/>
          <a:p>
            <a:pPr algn="ctr"/>
            <a:r>
              <a:rPr kumimoji="1" lang="ja-JP" altLang="en-US" sz="3600" b="1" dirty="0">
                <a:solidFill>
                  <a:schemeClr val="accent4"/>
                </a:solidFill>
                <a:latin typeface="メイリオ" panose="020B0604030504040204" pitchFamily="50" charset="-128"/>
                <a:ea typeface="メイリオ" panose="020B0604030504040204" pitchFamily="50" charset="-128"/>
              </a:rPr>
              <a:t>認知症発症リスク</a:t>
            </a:r>
            <a:endParaRPr kumimoji="1" lang="en-US" altLang="ja-JP" sz="3600" b="1" dirty="0">
              <a:solidFill>
                <a:schemeClr val="accent4"/>
              </a:solidFill>
              <a:latin typeface="メイリオ" panose="020B0604030504040204" pitchFamily="50" charset="-128"/>
              <a:ea typeface="メイリオ" panose="020B0604030504040204" pitchFamily="50" charset="-128"/>
            </a:endParaRPr>
          </a:p>
          <a:p>
            <a:pPr algn="ctr">
              <a:lnSpc>
                <a:spcPts val="2000"/>
              </a:lnSpc>
            </a:pPr>
            <a:endParaRPr kumimoji="1" lang="en-US" altLang="ja-JP" sz="3600" b="1" dirty="0">
              <a:solidFill>
                <a:srgbClr val="FF6699"/>
              </a:solidFill>
              <a:latin typeface="メイリオ" panose="020B0604030504040204" pitchFamily="50" charset="-128"/>
              <a:ea typeface="メイリオ" panose="020B0604030504040204" pitchFamily="50" charset="-128"/>
            </a:endParaRPr>
          </a:p>
          <a:p>
            <a:pPr algn="ctr"/>
            <a:r>
              <a:rPr kumimoji="1" lang="en-US" altLang="ja-JP" sz="4800" b="1" dirty="0">
                <a:latin typeface="メイリオ" panose="020B0604030504040204" pitchFamily="50" charset="-128"/>
                <a:ea typeface="メイリオ" panose="020B0604030504040204" pitchFamily="50" charset="-128"/>
              </a:rPr>
              <a:t>4</a:t>
            </a:r>
            <a:r>
              <a:rPr kumimoji="1" lang="ja-JP" altLang="en-US" sz="4800" b="1" dirty="0">
                <a:latin typeface="メイリオ" panose="020B0604030504040204" pitchFamily="50" charset="-128"/>
                <a:ea typeface="メイリオ" panose="020B0604030504040204" pitchFamily="50" charset="-128"/>
              </a:rPr>
              <a:t>割抑制</a:t>
            </a:r>
            <a:endParaRPr kumimoji="1" lang="en-US" altLang="ja-JP" sz="4800" b="1" dirty="0">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 xmlns:a16="http://schemas.microsoft.com/office/drawing/2014/main" id="{802E4234-43F6-3AEA-54D7-D4C06A38D1C7}"/>
              </a:ext>
            </a:extLst>
          </p:cNvPr>
          <p:cNvSpPr/>
          <p:nvPr/>
        </p:nvSpPr>
        <p:spPr>
          <a:xfrm>
            <a:off x="5411585" y="6080297"/>
            <a:ext cx="6475614" cy="566766"/>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l"/>
            <a:r>
              <a:rPr lang="ja-JP" kern="100" dirty="0">
                <a:solidFill>
                  <a:srgbClr val="000000"/>
                </a:solidFill>
                <a:effectLst/>
                <a:latin typeface="メイリオ" panose="020B0604030504040204" pitchFamily="50" charset="-128"/>
                <a:ea typeface="メイリオ" panose="020B0604030504040204" pitchFamily="50" charset="-128"/>
                <a:cs typeface="Times New Roman" panose="02020603050405020304" pitchFamily="18" charset="0"/>
              </a:rPr>
              <a:t>［出典］日本歯科医師連盟「歯科医療が日本を救う！」より</a:t>
            </a:r>
            <a:endParaRPr lang="ja-JP" kern="100" dirty="0">
              <a:effectLst/>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882210114"/>
      </p:ext>
    </p:extLst>
  </p:cSld>
  <p:clrMapOvr>
    <a:masterClrMapping/>
  </p:clrMapOvr>
</p:sld>
</file>

<file path=ppt/theme/theme1.xml><?xml version="1.0" encoding="utf-8"?>
<a:theme xmlns:a="http://schemas.openxmlformats.org/drawingml/2006/main" name="基礎">
  <a:themeElements>
    <a:clrScheme name="基礎">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基礎">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基礎">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TM03457444[[fn=基礎]]</Template>
  <TotalTime>687</TotalTime>
  <Words>3585</Words>
  <Application>Microsoft Office PowerPoint</Application>
  <PresentationFormat>ワイド画面</PresentationFormat>
  <Paragraphs>342</Paragraphs>
  <Slides>32</Slides>
  <Notes>28</Notes>
  <HiddenSlides>0</HiddenSlides>
  <MMClips>0</MMClips>
  <ScaleCrop>false</ScaleCrop>
  <HeadingPairs>
    <vt:vector size="6" baseType="variant">
      <vt:variant>
        <vt:lpstr>使用されているフォント</vt:lpstr>
      </vt:variant>
      <vt:variant>
        <vt:i4>20</vt:i4>
      </vt:variant>
      <vt:variant>
        <vt:lpstr>テーマ</vt:lpstr>
      </vt:variant>
      <vt:variant>
        <vt:i4>1</vt:i4>
      </vt:variant>
      <vt:variant>
        <vt:lpstr>スライド タイトル</vt:lpstr>
      </vt:variant>
      <vt:variant>
        <vt:i4>32</vt:i4>
      </vt:variant>
    </vt:vector>
  </HeadingPairs>
  <TitlesOfParts>
    <vt:vector size="53" baseType="lpstr">
      <vt:lpstr>-apple-system</vt:lpstr>
      <vt:lpstr>fot-tsukuardgothic-std</vt:lpstr>
      <vt:lpstr>Hiragino Kaku Gothic Pro</vt:lpstr>
      <vt:lpstr>Hiragino Sans</vt:lpstr>
      <vt:lpstr>ＭＳ Ｐゴシック</vt:lpstr>
      <vt:lpstr>ＭＳ ゴシック</vt:lpstr>
      <vt:lpstr>Noto Sans JP</vt:lpstr>
      <vt:lpstr>Roboto</vt:lpstr>
      <vt:lpstr>UD デジタル 教科書体 NK-B</vt:lpstr>
      <vt:lpstr>ヒラギノ角ゴ Pro W3</vt:lpstr>
      <vt:lpstr>ヒラギノ角ゴ ProN W3</vt:lpstr>
      <vt:lpstr>メイリオ</vt:lpstr>
      <vt:lpstr>メイリオ</vt:lpstr>
      <vt:lpstr>游ゴシック</vt:lpstr>
      <vt:lpstr>游明朝</vt:lpstr>
      <vt:lpstr>Calibri</vt:lpstr>
      <vt:lpstr>Corbel</vt:lpstr>
      <vt:lpstr>helvetica</vt:lpstr>
      <vt:lpstr>Times New Roman</vt:lpstr>
      <vt:lpstr>Verdana</vt:lpstr>
      <vt:lpstr>基礎</vt:lpstr>
      <vt:lpstr>ご存知ですか？ オーラルフレイル</vt:lpstr>
      <vt:lpstr>オーラルフレイルとは</vt:lpstr>
      <vt:lpstr>PowerPoint プレゼンテーション</vt:lpstr>
      <vt:lpstr>オーラルフレイルをセルフチェック</vt:lpstr>
      <vt:lpstr>オーラルフレイルセルフチェックの合計点数は？</vt:lpstr>
      <vt:lpstr>PowerPoint プレゼンテーション</vt:lpstr>
      <vt:lpstr>次のような症状はありませんか？</vt:lpstr>
      <vt:lpstr>美味しく食べるために必要な歯の本数</vt:lpstr>
      <vt:lpstr>歯の数・入れ歯の利用と 認知症発症の関係</vt:lpstr>
      <vt:lpstr>歯の数・入れ歯の利用と 転倒リスクの関係</vt:lpstr>
      <vt:lpstr>かむための筋肉をトレーニング 　　　上半身をほぐしましょう</vt:lpstr>
      <vt:lpstr>かむための筋肉をトレーニング 　　　咀しゃく筋を鍛えましょう</vt:lpstr>
      <vt:lpstr>かむための筋肉をトレーニング 　　ゆっくり、よくかんで食べましょう</vt:lpstr>
      <vt:lpstr>PowerPoint プレゼンテーション</vt:lpstr>
      <vt:lpstr>次のような症状はありませんか？</vt:lpstr>
      <vt:lpstr>誤嚥性肺炎の起こり方</vt:lpstr>
      <vt:lpstr>だ液を飲み込むときの 　　　「のど」の動きをチェック</vt:lpstr>
      <vt:lpstr>飲み込むための筋肉をトレーニング  口まわりの筋肉をほぐし、鍛えましょう</vt:lpstr>
      <vt:lpstr>飲み込むための筋肉をトレーニング  のどの筋肉をほぐし、鍛えましょう</vt:lpstr>
      <vt:lpstr>飲み込むための筋肉をトレーニング  だ液をたっぷり出して、口の中をうるおしましょう</vt:lpstr>
      <vt:lpstr>飲み込むための筋肉をトレーニング 　　パタカラ体操で滑舌なめらか</vt:lpstr>
      <vt:lpstr>PowerPoint プレゼンテーション</vt:lpstr>
      <vt:lpstr>次のような状況ではありませんか？</vt:lpstr>
      <vt:lpstr>ただの食べカスではない！ 　　　　　歯垢（プラーク）の正体</vt:lpstr>
      <vt:lpstr>歯ブラシの選び方</vt:lpstr>
      <vt:lpstr>歯ブラシの使い方</vt:lpstr>
      <vt:lpstr>磨き残しの多いポイント 　　　　歯と歯ぐきの境目</vt:lpstr>
      <vt:lpstr>磨き残しの多いポイント 　　　歯並びが凸凹している所</vt:lpstr>
      <vt:lpstr>磨き残しの多いポイント 　　　　　　歯と歯の間</vt:lpstr>
      <vt:lpstr>入れ歯の洗浄も忘れずに</vt:lpstr>
      <vt:lpstr>舌もきれいに</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ご存知ですか？ オーラルフレイル</dc:title>
  <dc:creator>fukuseki120</dc:creator>
  <cp:lastModifiedBy>fukuseki120</cp:lastModifiedBy>
  <cp:revision>119</cp:revision>
  <dcterms:created xsi:type="dcterms:W3CDTF">2023-03-22T06:24:40Z</dcterms:created>
  <dcterms:modified xsi:type="dcterms:W3CDTF">2023-03-29T07:42:48Z</dcterms:modified>
</cp:coreProperties>
</file>